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99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80" r:id="rId21"/>
    <p:sldId id="282" r:id="rId22"/>
    <p:sldId id="283" r:id="rId23"/>
    <p:sldId id="284" r:id="rId24"/>
    <p:sldId id="287" r:id="rId25"/>
    <p:sldId id="297" r:id="rId26"/>
  </p:sldIdLst>
  <p:sldSz cx="9906000" cy="6858000" type="A4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PT Sans" panose="020B0604020202020204" charset="-52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f2d48dc0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25f2d48dc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f2d48dc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" name="Google Shape;280;g25f2d48dc0_0_1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848665c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b848665cb_0_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что же объединяет эти направления?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f2d48dc0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25f2d48dc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5f2d48dc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g25f2d48dc0_0_1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5f2d48dc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6" name="Google Shape;366;g25f2d48dc0_0_1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5f2d48dc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g25f2d48dc0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a35595b0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a35595b0c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f2d48dc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g25f2d48dc0_0_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5f2d48dc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Google Shape;433;g25f2d48dc0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848665c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b848665cb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Для начала о том, что профессии и умения  - стареют.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5f2d48dc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g25f2d48dc0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a35595b0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a35595b0c_0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5f2d48dc0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25f2d48dc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5f2d48dc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8" name="Google Shape;508;g25f2d48dc0_0_1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a222184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a222184c9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b848665c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b848665cb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848665c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b848665cb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 мире, где осталось три-четыре знаменитых книгохранилища, уже не нужны массовые библиотеки. Кстати, как будет выглядеть этот мир?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222184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222184c9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на фото Сингапур.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Жить в мегаполисе удобно. Тут большой выбор работы, развлечений, людей для общения. Так что вы, скорее всего, не окажетесь в домике в снегах.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848665c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848665cb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2477d6a47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Нет смысла налаживать линии по производству автомобилей - это отлично делают в других странах. И производить свою электронику не надо, Китай нам не опередить. Не нужно выходить играть туда, где полно других игроков. Надо осваивать новые направления.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22477d6a4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222184c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a222184c9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b848665c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b848665cb_0_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 type="title">
  <p:cSld name="TITLE">
    <p:bg>
      <p:bgPr>
        <a:solidFill>
          <a:srgbClr val="00346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l="15809" r="2887"/>
          <a:stretch/>
        </p:blipFill>
        <p:spPr>
          <a:xfrm>
            <a:off x="0" y="0"/>
            <a:ext cx="9906002" cy="685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57843" y="2847058"/>
            <a:ext cx="5785761" cy="145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sz="4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157843" y="4429132"/>
            <a:ext cx="5785761" cy="131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234659" y="6416673"/>
            <a:ext cx="2709089" cy="15"/>
            <a:chOff x="0" y="0"/>
            <a:chExt cx="2709087" cy="13"/>
          </a:xfrm>
        </p:grpSpPr>
        <p:cxnSp>
          <p:nvCxnSpPr>
            <p:cNvPr id="18" name="Google Shape;18;p2"/>
            <p:cNvCxnSpPr/>
            <p:nvPr/>
          </p:nvCxnSpPr>
          <p:spPr>
            <a:xfrm rot="10800000" flipH="1">
              <a:off x="0" y="9"/>
              <a:ext cx="2709087" cy="4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29411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0"/>
              <a:ext cx="526666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20" name="Google Shape;20;p2"/>
          <p:cNvGrpSpPr/>
          <p:nvPr/>
        </p:nvGrpSpPr>
        <p:grpSpPr>
          <a:xfrm>
            <a:off x="242483" y="4303830"/>
            <a:ext cx="2709089" cy="15"/>
            <a:chOff x="0" y="0"/>
            <a:chExt cx="2709087" cy="14"/>
          </a:xfrm>
        </p:grpSpPr>
        <p:cxnSp>
          <p:nvCxnSpPr>
            <p:cNvPr id="21" name="Google Shape;21;p2"/>
            <p:cNvCxnSpPr/>
            <p:nvPr/>
          </p:nvCxnSpPr>
          <p:spPr>
            <a:xfrm rot="10800000" flipH="1">
              <a:off x="0" y="10"/>
              <a:ext cx="2709087" cy="4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29411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0"/>
              <a:ext cx="526666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593" y="575135"/>
            <a:ext cx="3460024" cy="100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703" y="472060"/>
            <a:ext cx="1257411" cy="5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6840681" y="6221732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681039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682329" y="457200"/>
            <a:ext cx="3194942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4211339" y="987430"/>
            <a:ext cx="5014915" cy="4873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2"/>
          </p:nvPr>
        </p:nvSpPr>
        <p:spPr>
          <a:xfrm>
            <a:off x="682329" y="2057400"/>
            <a:ext cx="319494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682329" y="457200"/>
            <a:ext cx="3194942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>
            <a:spLocks noGrp="1"/>
          </p:cNvSpPr>
          <p:nvPr>
            <p:ph type="pic" idx="2"/>
          </p:nvPr>
        </p:nvSpPr>
        <p:spPr>
          <a:xfrm>
            <a:off x="4211339" y="987430"/>
            <a:ext cx="5014915" cy="4873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3900" marR="0" lvl="1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4438" marR="0" lvl="2" indent="-14223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7200" marR="0" lvl="3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84400" marR="0" lvl="4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1600" marR="0" lvl="5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98800" marR="0" lvl="6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13200" marR="0" lvl="8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body" idx="1"/>
          </p:nvPr>
        </p:nvSpPr>
        <p:spPr>
          <a:xfrm>
            <a:off x="682329" y="2057400"/>
            <a:ext cx="319494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>
  <p:cSld name="Заголовок и вертикальный текст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681039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>
  <p:cSld name="Вертикальный заголовок и текст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7088982" y="365125"/>
            <a:ext cx="2135983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681039" y="365125"/>
            <a:ext cx="628412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Заголовок и объект">
  <p:cSld name="5_Заголовок и объект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165714" y="81658"/>
            <a:ext cx="8543925" cy="66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70" name="Google Shape;170;p19"/>
          <p:cNvGrpSpPr/>
          <p:nvPr/>
        </p:nvGrpSpPr>
        <p:grpSpPr>
          <a:xfrm>
            <a:off x="243783" y="744441"/>
            <a:ext cx="9418445" cy="646"/>
            <a:chOff x="0" y="0"/>
            <a:chExt cx="9418443" cy="643"/>
          </a:xfrm>
        </p:grpSpPr>
        <p:cxnSp>
          <p:nvCxnSpPr>
            <p:cNvPr id="171" name="Google Shape;171;p19"/>
            <p:cNvCxnSpPr/>
            <p:nvPr/>
          </p:nvCxnSpPr>
          <p:spPr>
            <a:xfrm rot="10800000" flipH="1">
              <a:off x="0" y="0"/>
              <a:ext cx="9418443" cy="9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72" name="Google Shape;172;p19"/>
            <p:cNvCxnSpPr/>
            <p:nvPr/>
          </p:nvCxnSpPr>
          <p:spPr>
            <a:xfrm>
              <a:off x="632" y="638"/>
              <a:ext cx="1135298" cy="5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173" name="Google Shape;173;p19"/>
          <p:cNvPicPr preferRelativeResize="0"/>
          <p:nvPr/>
        </p:nvPicPr>
        <p:blipFill rotWithShape="1">
          <a:blip r:embed="rId2">
            <a:alphaModFix/>
          </a:blip>
          <a:srcRect b="34975"/>
          <a:stretch/>
        </p:blipFill>
        <p:spPr>
          <a:xfrm>
            <a:off x="7458418" y="222468"/>
            <a:ext cx="2205229" cy="40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>
            <a:spLocks noGrp="1"/>
          </p:cNvSpPr>
          <p:nvPr>
            <p:ph type="sldNum" idx="12"/>
          </p:nvPr>
        </p:nvSpPr>
        <p:spPr>
          <a:xfrm>
            <a:off x="6840681" y="6221732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34975"/>
          <a:stretch/>
        </p:blipFill>
        <p:spPr>
          <a:xfrm>
            <a:off x="7458418" y="222468"/>
            <a:ext cx="2205228" cy="40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148" cy="66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Georgia"/>
              <a:buNone/>
              <a:defRPr sz="2400" b="1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243784" y="744442"/>
            <a:ext cx="9418441" cy="641"/>
            <a:chOff x="0" y="0"/>
            <a:chExt cx="9418440" cy="640"/>
          </a:xfrm>
        </p:grpSpPr>
        <p:cxnSp>
          <p:nvCxnSpPr>
            <p:cNvPr id="31" name="Google Shape;31;p3"/>
            <p:cNvCxnSpPr/>
            <p:nvPr/>
          </p:nvCxnSpPr>
          <p:spPr>
            <a:xfrm rot="10800000" flipH="1">
              <a:off x="0" y="0"/>
              <a:ext cx="9418440" cy="7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634" y="638"/>
              <a:ext cx="1135297" cy="2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33" name="Google Shape;33;p3"/>
          <p:cNvGrpSpPr/>
          <p:nvPr/>
        </p:nvGrpSpPr>
        <p:grpSpPr>
          <a:xfrm>
            <a:off x="687125" y="6426964"/>
            <a:ext cx="677585" cy="7"/>
            <a:chOff x="0" y="0"/>
            <a:chExt cx="677585" cy="6"/>
          </a:xfrm>
        </p:grpSpPr>
        <p:cxnSp>
          <p:nvCxnSpPr>
            <p:cNvPr id="34" name="Google Shape;34;p3"/>
            <p:cNvCxnSpPr/>
            <p:nvPr/>
          </p:nvCxnSpPr>
          <p:spPr>
            <a:xfrm rot="10800000" flipH="1">
              <a:off x="0" y="3"/>
              <a:ext cx="677585" cy="3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0" y="0"/>
              <a:ext cx="208299" cy="0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36" name="Google Shape;36;p3"/>
          <p:cNvGrpSpPr/>
          <p:nvPr/>
        </p:nvGrpSpPr>
        <p:grpSpPr>
          <a:xfrm>
            <a:off x="8999096" y="6426964"/>
            <a:ext cx="677585" cy="7"/>
            <a:chOff x="0" y="0"/>
            <a:chExt cx="677585" cy="6"/>
          </a:xfrm>
        </p:grpSpPr>
        <p:cxnSp>
          <p:nvCxnSpPr>
            <p:cNvPr id="37" name="Google Shape;37;p3"/>
            <p:cNvCxnSpPr/>
            <p:nvPr/>
          </p:nvCxnSpPr>
          <p:spPr>
            <a:xfrm rot="10800000" flipH="1">
              <a:off x="0" y="3"/>
              <a:ext cx="677585" cy="3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" name="Google Shape;38;p3"/>
            <p:cNvCxnSpPr/>
            <p:nvPr/>
          </p:nvCxnSpPr>
          <p:spPr>
            <a:xfrm>
              <a:off x="0" y="0"/>
              <a:ext cx="208299" cy="0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39" name="Google Shape;39;p3"/>
          <p:cNvGrpSpPr/>
          <p:nvPr/>
        </p:nvGrpSpPr>
        <p:grpSpPr>
          <a:xfrm>
            <a:off x="239042" y="6336252"/>
            <a:ext cx="144526" cy="177878"/>
            <a:chOff x="0" y="0"/>
            <a:chExt cx="144524" cy="177877"/>
          </a:xfrm>
        </p:grpSpPr>
        <p:cxnSp>
          <p:nvCxnSpPr>
            <p:cNvPr id="40" name="Google Shape;40;p3"/>
            <p:cNvCxnSpPr/>
            <p:nvPr/>
          </p:nvCxnSpPr>
          <p:spPr>
            <a:xfrm flipH="1">
              <a:off x="71626" y="0"/>
              <a:ext cx="1" cy="177877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" name="Google Shape;41;p3"/>
            <p:cNvCxnSpPr/>
            <p:nvPr/>
          </p:nvCxnSpPr>
          <p:spPr>
            <a:xfrm>
              <a:off x="0" y="88302"/>
              <a:ext cx="144524" cy="1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2" name="Google Shape;42;p3"/>
          <p:cNvSpPr txBox="1">
            <a:spLocks noGrp="1"/>
          </p:cNvSpPr>
          <p:nvPr>
            <p:ph type="sldNum" idx="12"/>
          </p:nvPr>
        </p:nvSpPr>
        <p:spPr>
          <a:xfrm>
            <a:off x="9398264" y="6470901"/>
            <a:ext cx="258620" cy="24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5"/>
          <p:cNvPicPr preferRelativeResize="0"/>
          <p:nvPr/>
        </p:nvPicPr>
        <p:blipFill rotWithShape="1">
          <a:blip r:embed="rId2">
            <a:alphaModFix/>
          </a:blip>
          <a:srcRect b="34974"/>
          <a:stretch/>
        </p:blipFill>
        <p:spPr>
          <a:xfrm>
            <a:off x="7458075" y="222248"/>
            <a:ext cx="2205039" cy="406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5"/>
          <p:cNvGrpSpPr/>
          <p:nvPr/>
        </p:nvGrpSpPr>
        <p:grpSpPr>
          <a:xfrm>
            <a:off x="242886" y="742948"/>
            <a:ext cx="9418643" cy="1591"/>
            <a:chOff x="0" y="0"/>
            <a:chExt cx="9418642" cy="1590"/>
          </a:xfrm>
        </p:grpSpPr>
        <p:cxnSp>
          <p:nvCxnSpPr>
            <p:cNvPr id="63" name="Google Shape;63;p5"/>
            <p:cNvCxnSpPr/>
            <p:nvPr/>
          </p:nvCxnSpPr>
          <p:spPr>
            <a:xfrm rot="10800000" flipH="1">
              <a:off x="0" y="0"/>
              <a:ext cx="9418642" cy="28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" name="Google Shape;64;p5"/>
            <p:cNvCxnSpPr/>
            <p:nvPr/>
          </p:nvCxnSpPr>
          <p:spPr>
            <a:xfrm>
              <a:off x="632" y="1576"/>
              <a:ext cx="1135324" cy="14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5" name="Google Shape;65;p5"/>
          <p:cNvGrpSpPr/>
          <p:nvPr/>
        </p:nvGrpSpPr>
        <p:grpSpPr>
          <a:xfrm>
            <a:off x="685797" y="6426198"/>
            <a:ext cx="677869" cy="1275"/>
            <a:chOff x="0" y="0"/>
            <a:chExt cx="677866" cy="1273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0" y="1271"/>
              <a:ext cx="677866" cy="2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0" y="0"/>
              <a:ext cx="208387" cy="0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8" name="Google Shape;68;p5"/>
          <p:cNvGrpSpPr/>
          <p:nvPr/>
        </p:nvGrpSpPr>
        <p:grpSpPr>
          <a:xfrm>
            <a:off x="8997949" y="6426198"/>
            <a:ext cx="677867" cy="1275"/>
            <a:chOff x="0" y="0"/>
            <a:chExt cx="677866" cy="1273"/>
          </a:xfrm>
        </p:grpSpPr>
        <p:cxnSp>
          <p:nvCxnSpPr>
            <p:cNvPr id="69" name="Google Shape;69;p5"/>
            <p:cNvCxnSpPr/>
            <p:nvPr/>
          </p:nvCxnSpPr>
          <p:spPr>
            <a:xfrm>
              <a:off x="0" y="1271"/>
              <a:ext cx="677866" cy="2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0" y="0"/>
              <a:ext cx="208387" cy="0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1" name="Google Shape;71;p5"/>
          <p:cNvGrpSpPr/>
          <p:nvPr/>
        </p:nvGrpSpPr>
        <p:grpSpPr>
          <a:xfrm>
            <a:off x="238119" y="6335710"/>
            <a:ext cx="144470" cy="177807"/>
            <a:chOff x="0" y="-1"/>
            <a:chExt cx="144468" cy="177806"/>
          </a:xfrm>
        </p:grpSpPr>
        <p:cxnSp>
          <p:nvCxnSpPr>
            <p:cNvPr id="72" name="Google Shape;72;p5"/>
            <p:cNvCxnSpPr/>
            <p:nvPr/>
          </p:nvCxnSpPr>
          <p:spPr>
            <a:xfrm flipH="1">
              <a:off x="71595" y="-1"/>
              <a:ext cx="7" cy="177806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0" y="88264"/>
              <a:ext cx="144468" cy="7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765" cy="66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Georgia"/>
              <a:buNone/>
              <a:defRPr sz="2400" b="1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595312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ldNum" idx="12"/>
          </p:nvPr>
        </p:nvSpPr>
        <p:spPr>
          <a:xfrm>
            <a:off x="9398143" y="6470323"/>
            <a:ext cx="258620" cy="24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итульный слайд">
  <p:cSld name="3_Титульный слайд">
    <p:bg>
      <p:bgPr>
        <a:solidFill>
          <a:srgbClr val="00346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7"/>
          <p:cNvPicPr preferRelativeResize="0"/>
          <p:nvPr/>
        </p:nvPicPr>
        <p:blipFill rotWithShape="1">
          <a:blip r:embed="rId2">
            <a:alphaModFix/>
          </a:blip>
          <a:srcRect l="13933" r="4768"/>
          <a:stretch/>
        </p:blipFill>
        <p:spPr>
          <a:xfrm>
            <a:off x="-1" y="-1264"/>
            <a:ext cx="9906002" cy="685926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1126500" y="2292516"/>
            <a:ext cx="5785759" cy="145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4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body" idx="1"/>
          </p:nvPr>
        </p:nvSpPr>
        <p:spPr>
          <a:xfrm>
            <a:off x="1126500" y="3874583"/>
            <a:ext cx="5785759" cy="131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04" name="Google Shape;104;p7"/>
          <p:cNvGrpSpPr/>
          <p:nvPr/>
        </p:nvGrpSpPr>
        <p:grpSpPr>
          <a:xfrm>
            <a:off x="234659" y="6416673"/>
            <a:ext cx="2709089" cy="15"/>
            <a:chOff x="0" y="0"/>
            <a:chExt cx="2709087" cy="13"/>
          </a:xfrm>
        </p:grpSpPr>
        <p:cxnSp>
          <p:nvCxnSpPr>
            <p:cNvPr id="105" name="Google Shape;105;p7"/>
            <p:cNvCxnSpPr/>
            <p:nvPr/>
          </p:nvCxnSpPr>
          <p:spPr>
            <a:xfrm rot="10800000" flipH="1">
              <a:off x="0" y="9"/>
              <a:ext cx="2709087" cy="4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29411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0" y="0"/>
              <a:ext cx="526666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107" name="Google Shape;10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593" y="575135"/>
            <a:ext cx="3460024" cy="100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703" y="472060"/>
            <a:ext cx="1257411" cy="5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6840681" y="6221732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165717" y="81658"/>
            <a:ext cx="7243148" cy="66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3" name="Google Shape;113;p8"/>
          <p:cNvGrpSpPr/>
          <p:nvPr/>
        </p:nvGrpSpPr>
        <p:grpSpPr>
          <a:xfrm>
            <a:off x="243783" y="744440"/>
            <a:ext cx="9418447" cy="645"/>
            <a:chOff x="0" y="0"/>
            <a:chExt cx="9418443" cy="642"/>
          </a:xfrm>
        </p:grpSpPr>
        <p:cxnSp>
          <p:nvCxnSpPr>
            <p:cNvPr id="114" name="Google Shape;114;p8"/>
            <p:cNvCxnSpPr/>
            <p:nvPr/>
          </p:nvCxnSpPr>
          <p:spPr>
            <a:xfrm rot="10800000" flipH="1">
              <a:off x="0" y="0"/>
              <a:ext cx="9418443" cy="9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632" y="638"/>
              <a:ext cx="1135298" cy="4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116" name="Google Shape;116;p8"/>
          <p:cNvGrpSpPr/>
          <p:nvPr/>
        </p:nvGrpSpPr>
        <p:grpSpPr>
          <a:xfrm>
            <a:off x="687127" y="6426964"/>
            <a:ext cx="677587" cy="11"/>
            <a:chOff x="0" y="0"/>
            <a:chExt cx="677587" cy="9"/>
          </a:xfrm>
        </p:grpSpPr>
        <p:cxnSp>
          <p:nvCxnSpPr>
            <p:cNvPr id="117" name="Google Shape;117;p8"/>
            <p:cNvCxnSpPr/>
            <p:nvPr/>
          </p:nvCxnSpPr>
          <p:spPr>
            <a:xfrm rot="10800000" flipH="1">
              <a:off x="0" y="4"/>
              <a:ext cx="677587" cy="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0" y="0"/>
              <a:ext cx="208301" cy="0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119" name="Google Shape;119;p8"/>
          <p:cNvGrpSpPr/>
          <p:nvPr/>
        </p:nvGrpSpPr>
        <p:grpSpPr>
          <a:xfrm>
            <a:off x="239048" y="6336249"/>
            <a:ext cx="144530" cy="177883"/>
            <a:chOff x="0" y="-1"/>
            <a:chExt cx="144528" cy="177882"/>
          </a:xfrm>
        </p:grpSpPr>
        <p:cxnSp>
          <p:nvCxnSpPr>
            <p:cNvPr id="120" name="Google Shape;120;p8"/>
            <p:cNvCxnSpPr/>
            <p:nvPr/>
          </p:nvCxnSpPr>
          <p:spPr>
            <a:xfrm flipH="1">
              <a:off x="71625" y="-1"/>
              <a:ext cx="4" cy="177882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1" name="Google Shape;121;p8"/>
            <p:cNvCxnSpPr/>
            <p:nvPr/>
          </p:nvCxnSpPr>
          <p:spPr>
            <a:xfrm>
              <a:off x="0" y="88303"/>
              <a:ext cx="144528" cy="3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grpSp>
        <p:nvGrpSpPr>
          <p:cNvPr id="122" name="Google Shape;122;p8"/>
          <p:cNvGrpSpPr/>
          <p:nvPr/>
        </p:nvGrpSpPr>
        <p:grpSpPr>
          <a:xfrm>
            <a:off x="8999096" y="6426964"/>
            <a:ext cx="677590" cy="11"/>
            <a:chOff x="0" y="0"/>
            <a:chExt cx="677590" cy="9"/>
          </a:xfrm>
        </p:grpSpPr>
        <p:cxnSp>
          <p:nvCxnSpPr>
            <p:cNvPr id="123" name="Google Shape;123;p8"/>
            <p:cNvCxnSpPr/>
            <p:nvPr/>
          </p:nvCxnSpPr>
          <p:spPr>
            <a:xfrm rot="10800000" flipH="1">
              <a:off x="0" y="4"/>
              <a:ext cx="677590" cy="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4" name="Google Shape;124;p8"/>
            <p:cNvCxnSpPr/>
            <p:nvPr/>
          </p:nvCxnSpPr>
          <p:spPr>
            <a:xfrm>
              <a:off x="0" y="0"/>
              <a:ext cx="208301" cy="0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125" name="Google Shape;125;p8"/>
          <p:cNvPicPr preferRelativeResize="0"/>
          <p:nvPr/>
        </p:nvPicPr>
        <p:blipFill rotWithShape="1">
          <a:blip r:embed="rId2">
            <a:alphaModFix/>
          </a:blip>
          <a:srcRect b="34975"/>
          <a:stretch/>
        </p:blipFill>
        <p:spPr>
          <a:xfrm>
            <a:off x="7458418" y="222467"/>
            <a:ext cx="2205229" cy="4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9398264" y="6470901"/>
            <a:ext cx="258621" cy="24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1_Заголовок и объект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165714" y="81658"/>
            <a:ext cx="8543925" cy="66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ldNum" idx="12"/>
          </p:nvPr>
        </p:nvSpPr>
        <p:spPr>
          <a:xfrm>
            <a:off x="6840681" y="6221732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675879" y="1709743"/>
            <a:ext cx="8543925" cy="285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675879" y="4589469"/>
            <a:ext cx="8543925" cy="150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681039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body" idx="1"/>
          </p:nvPr>
        </p:nvSpPr>
        <p:spPr>
          <a:xfrm>
            <a:off x="681037" y="1825625"/>
            <a:ext cx="42100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>
            <a:spLocks noGrp="1"/>
          </p:cNvSpPr>
          <p:nvPr>
            <p:ph type="title"/>
          </p:nvPr>
        </p:nvSpPr>
        <p:spPr>
          <a:xfrm>
            <a:off x="682327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1"/>
          </p:nvPr>
        </p:nvSpPr>
        <p:spPr>
          <a:xfrm>
            <a:off x="682327" y="1681163"/>
            <a:ext cx="4190704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24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24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24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24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defRPr sz="24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12"/>
          <p:cNvSpPr txBox="1">
            <a:spLocks noGrp="1"/>
          </p:cNvSpPr>
          <p:nvPr>
            <p:ph type="body" idx="2"/>
          </p:nvPr>
        </p:nvSpPr>
        <p:spPr>
          <a:xfrm>
            <a:off x="5014914" y="1681163"/>
            <a:ext cx="421133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12"/>
          <p:cNvSpPr txBox="1">
            <a:spLocks noGrp="1"/>
          </p:cNvSpPr>
          <p:nvPr>
            <p:ph type="sldNum" idx="12"/>
          </p:nvPr>
        </p:nvSpPr>
        <p:spPr>
          <a:xfrm>
            <a:off x="8966345" y="6404300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243783" y="744441"/>
            <a:ext cx="9418445" cy="646"/>
            <a:chOff x="0" y="0"/>
            <a:chExt cx="9418443" cy="643"/>
          </a:xfrm>
        </p:grpSpPr>
        <p:cxnSp>
          <p:nvCxnSpPr>
            <p:cNvPr id="7" name="Google Shape;7;p1"/>
            <p:cNvCxnSpPr/>
            <p:nvPr/>
          </p:nvCxnSpPr>
          <p:spPr>
            <a:xfrm rot="10800000" flipH="1">
              <a:off x="0" y="0"/>
              <a:ext cx="9418443" cy="9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632" y="638"/>
              <a:ext cx="1135298" cy="5"/>
            </a:xfrm>
            <a:prstGeom prst="straightConnector1">
              <a:avLst/>
            </a:prstGeom>
            <a:noFill/>
            <a:ln w="9525" cap="flat" cmpd="sng">
              <a:solidFill>
                <a:srgbClr val="0C0C0C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9" name="Google Shape;9;p1"/>
          <p:cNvPicPr preferRelativeResize="0"/>
          <p:nvPr/>
        </p:nvPicPr>
        <p:blipFill rotWithShape="1">
          <a:blip r:embed="rId18">
            <a:alphaModFix/>
          </a:blip>
          <a:srcRect b="34975"/>
          <a:stretch/>
        </p:blipFill>
        <p:spPr>
          <a:xfrm>
            <a:off x="7458418" y="222468"/>
            <a:ext cx="2205229" cy="40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65714" y="81658"/>
            <a:ext cx="8543925" cy="66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Georgia"/>
              <a:buNone/>
              <a:defRPr sz="2400" b="0" i="0" u="none" strike="noStrike" cap="none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840681" y="6221732"/>
            <a:ext cx="258620" cy="2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464226" y="2104674"/>
            <a:ext cx="4964421" cy="267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  <a:ea typeface="PT Sans"/>
                <a:cs typeface="PT Sans"/>
                <a:sym typeface="PT Sans"/>
              </a:rPr>
              <a:t>Будущее России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  <a:ea typeface="PT Sans"/>
                <a:cs typeface="PT Sans"/>
                <a:sym typeface="PT Sans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/>
                <a:ea typeface="PT Sans"/>
                <a:cs typeface="PT Sans"/>
                <a:sym typeface="PT Sans"/>
              </a:rPr>
              <a:t>зависит от тебя!!!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0" name="Google Shape;180;p20" descr="RVC_logo_rus_white.png"/>
          <p:cNvPicPr preferRelativeResize="0"/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8449625" y="1063000"/>
            <a:ext cx="1081600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B6C7D4F-5787-421B-925A-334779553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251" y="6242542"/>
            <a:ext cx="52021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89188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>
                <a:solidFill>
                  <a:schemeClr val="accent6"/>
                </a:solidFill>
              </a:rPr>
              <a:t>© Сибирский государственный университет науки и технологий имени академика М. Ф. </a:t>
            </a:r>
            <a:r>
              <a:rPr lang="ru-RU" altLang="ru-RU" sz="1600" dirty="0" err="1">
                <a:solidFill>
                  <a:schemeClr val="accent6"/>
                </a:solidFill>
              </a:rPr>
              <a:t>Решетнева</a:t>
            </a:r>
            <a:r>
              <a:rPr lang="ru-RU" altLang="ru-RU" sz="1600" dirty="0">
                <a:solidFill>
                  <a:schemeClr val="accent6"/>
                </a:solidFill>
              </a:rPr>
              <a:t>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АвтоНет, МариНет, АэроНет: без человека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87" y="871350"/>
            <a:ext cx="8979962" cy="59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>
            <a:spLocks noGrp="1"/>
          </p:cNvSpPr>
          <p:nvPr>
            <p:ph type="title"/>
          </p:nvPr>
        </p:nvSpPr>
        <p:spPr>
          <a:xfrm>
            <a:off x="254011" y="61897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24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Автономные транспортные </a:t>
            </a:r>
            <a:r>
              <a:rPr lang="en-US">
                <a:latin typeface="PT Sans"/>
                <a:ea typeface="PT Sans"/>
                <a:cs typeface="PT Sans"/>
                <a:sym typeface="PT Sans"/>
              </a:rPr>
              <a:t>системы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5" name="Google Shape;265;p30"/>
          <p:cNvSpPr txBox="1">
            <a:spLocks noGrp="1"/>
          </p:cNvSpPr>
          <p:nvPr>
            <p:ph type="sldNum" idx="12"/>
          </p:nvPr>
        </p:nvSpPr>
        <p:spPr>
          <a:xfrm>
            <a:off x="9475382" y="6470321"/>
            <a:ext cx="1815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0"/>
          <p:cNvSpPr/>
          <p:nvPr/>
        </p:nvSpPr>
        <p:spPr>
          <a:xfrm>
            <a:off x="7204075" y="0"/>
            <a:ext cx="2701800" cy="66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0" descr="C:\Users\Пользователь\Desktop\Преза Олимпиада НТИ (Земцов)\nti-contest-logo-test-1.png"/>
          <p:cNvPicPr preferRelativeResize="0"/>
          <p:nvPr/>
        </p:nvPicPr>
        <p:blipFill rotWithShape="1">
          <a:blip r:embed="rId3">
            <a:alphaModFix/>
          </a:blip>
          <a:srcRect l="5110" r="47482" b="49957"/>
          <a:stretch/>
        </p:blipFill>
        <p:spPr>
          <a:xfrm>
            <a:off x="8815385" y="71434"/>
            <a:ext cx="811200" cy="6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/>
          <p:nvPr/>
        </p:nvSpPr>
        <p:spPr>
          <a:xfrm>
            <a:off x="322248" y="909600"/>
            <a:ext cx="5178600" cy="3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 «Автономные транспортные системы» посвящен решению задач </a:t>
            </a:r>
            <a:r>
              <a:rPr lang="en-US" sz="1800" b="1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конструирования и управления 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элементами автономной транспортной системы.</a:t>
            </a: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На финальном этапе командам нужно разработать программы управления четырьмя видами систем (наземного, водного, воздушного транспорта, а также спутниковой системой управления и связи), участвующих в доставке груза, с учетом особенностей управления и логистики каждой из них;</a:t>
            </a: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9" name="Google Shape;269;p30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0" name="Google Shape;270;p30"/>
          <p:cNvSpPr/>
          <p:nvPr/>
        </p:nvSpPr>
        <p:spPr>
          <a:xfrm>
            <a:off x="963611" y="4687875"/>
            <a:ext cx="31671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физика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1" name="Google Shape;271;p30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7973" y="6046434"/>
            <a:ext cx="1095000" cy="4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 rotWithShape="1">
          <a:blip r:embed="rId5">
            <a:alphaModFix/>
          </a:blip>
          <a:srcRect t="20503" b="31331"/>
          <a:stretch/>
        </p:blipFill>
        <p:spPr>
          <a:xfrm>
            <a:off x="7651877" y="6046425"/>
            <a:ext cx="880200" cy="4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6000" y="5111775"/>
            <a:ext cx="2196300" cy="7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7">
            <a:alphaModFix/>
          </a:blip>
          <a:srcRect l="17106" r="15357"/>
          <a:stretch/>
        </p:blipFill>
        <p:spPr>
          <a:xfrm>
            <a:off x="5977975" y="980788"/>
            <a:ext cx="3497400" cy="34503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p30" descr="сколтех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4653" y="5176800"/>
            <a:ext cx="1956195" cy="6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 descr="198523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79750" y="5925000"/>
            <a:ext cx="22860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Беспилотные авиационные системы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3" name="Google Shape;283;p31"/>
          <p:cNvSpPr txBox="1">
            <a:spLocks noGrp="1"/>
          </p:cNvSpPr>
          <p:nvPr>
            <p:ph type="body" idx="1"/>
          </p:nvPr>
        </p:nvSpPr>
        <p:spPr>
          <a:xfrm>
            <a:off x="492150" y="876400"/>
            <a:ext cx="482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 «Беспилотные авиационные системы» 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—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техническая и инновационная деятельность в области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создания беспилотных летательных аппаратов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. </a:t>
            </a: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В этом году участникам будет предложена задача написания алгоритма автоматического полета с поиском определенной точки на полигоне (для решения задачи поиска пожара в секторе)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5" name="Google Shape;285;p31"/>
          <p:cNvSpPr/>
          <p:nvPr/>
        </p:nvSpPr>
        <p:spPr>
          <a:xfrm>
            <a:off x="963600" y="468787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физика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86" name="Google Shape;28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0176" y="5111775"/>
            <a:ext cx="1124700" cy="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4">
            <a:alphaModFix/>
          </a:blip>
          <a:srcRect l="18854" r="10767"/>
          <a:stretch/>
        </p:blipFill>
        <p:spPr>
          <a:xfrm>
            <a:off x="5622977" y="1013125"/>
            <a:ext cx="3769500" cy="3568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165725" y="81650"/>
            <a:ext cx="72432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ХелсНет, НейроНет, СпейсНет, ТехНет, ФинНет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8" name="Google Shape;308;p33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366688"/>
            <a:ext cx="9211389" cy="48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 txBox="1"/>
          <p:nvPr/>
        </p:nvSpPr>
        <p:spPr>
          <a:xfrm>
            <a:off x="165725" y="5406125"/>
            <a:ext cx="24381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 котик</a:t>
            </a:r>
            <a:endParaRPr sz="2400" b="1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230186" y="6190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Большие данные и машинное обучение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6" name="Google Shape;316;p34"/>
          <p:cNvSpPr txBox="1">
            <a:spLocks noGrp="1"/>
          </p:cNvSpPr>
          <p:nvPr>
            <p:ph type="sldNum" idx="12"/>
          </p:nvPr>
        </p:nvSpPr>
        <p:spPr>
          <a:xfrm>
            <a:off x="9362656" y="6470325"/>
            <a:ext cx="2940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4"/>
          <p:cNvSpPr/>
          <p:nvPr/>
        </p:nvSpPr>
        <p:spPr>
          <a:xfrm>
            <a:off x="749300" y="1076328"/>
            <a:ext cx="43515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 «Большие данные и машинное обучение» 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дал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участник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ам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возможность вз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я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ться за реальн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ую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задачу, связанн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ую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с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обработкой больших объемов данных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 нахождению устойчивых закономерностей.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На финальном этапе участники будут выявлять заданную информацию из массива данных, для этого потребуется написать свою программу, используя набор текстов для обучения.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7204075" y="0"/>
            <a:ext cx="2701800" cy="66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34" descr="C:\Users\Пользователь\Desktop\Преза Олимпиада НТИ (Земцов)\nti-contest-logo-test-1.png"/>
          <p:cNvPicPr preferRelativeResize="0"/>
          <p:nvPr/>
        </p:nvPicPr>
        <p:blipFill rotWithShape="1">
          <a:blip r:embed="rId3">
            <a:alphaModFix/>
          </a:blip>
          <a:srcRect l="5110" r="47482" b="49957"/>
          <a:stretch/>
        </p:blipFill>
        <p:spPr>
          <a:xfrm>
            <a:off x="8815385" y="71434"/>
            <a:ext cx="811200" cy="6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1" name="Google Shape;321;p34"/>
          <p:cNvSpPr/>
          <p:nvPr/>
        </p:nvSpPr>
        <p:spPr>
          <a:xfrm>
            <a:off x="963611" y="4687875"/>
            <a:ext cx="31671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математика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2" name="Google Shape;322;p34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4"/>
          <p:cNvPicPr preferRelativeResize="0"/>
          <p:nvPr/>
        </p:nvPicPr>
        <p:blipFill rotWithShape="1">
          <a:blip r:embed="rId4">
            <a:alphaModFix/>
          </a:blip>
          <a:srcRect l="9632" r="19228"/>
          <a:stretch/>
        </p:blipFill>
        <p:spPr>
          <a:xfrm>
            <a:off x="5754852" y="1076325"/>
            <a:ext cx="3607800" cy="33789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3800" y="5282050"/>
            <a:ext cx="2541525" cy="3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 descr="НГУ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9900" y="5164050"/>
            <a:ext cx="2622949" cy="5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Интеллектуальные робототехнические системы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1"/>
          </p:nvPr>
        </p:nvSpPr>
        <p:spPr>
          <a:xfrm>
            <a:off x="492149" y="876400"/>
            <a:ext cx="5212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В профиле «Интеллектуальные робототехнические системы» участники будут работать над проблемами, </a:t>
            </a:r>
            <a:r>
              <a:rPr lang="en-US" sz="1600">
                <a:latin typeface="PT Sans"/>
                <a:ea typeface="PT Sans"/>
                <a:cs typeface="PT Sans"/>
                <a:sym typeface="PT Sans"/>
              </a:rPr>
              <a:t>связанными с актуальными проектами, которые ведут компании, разрабатывающие </a:t>
            </a:r>
            <a:r>
              <a:rPr lang="en-US" sz="1600" b="1">
                <a:latin typeface="PT Sans"/>
                <a:ea typeface="PT Sans"/>
                <a:cs typeface="PT Sans"/>
                <a:sym typeface="PT Sans"/>
              </a:rPr>
              <a:t>робототехническое оборудование для логистических центров</a:t>
            </a:r>
            <a:r>
              <a:rPr lang="en-US" sz="1600">
                <a:latin typeface="PT Sans"/>
                <a:ea typeface="PT Sans"/>
                <a:cs typeface="PT Sans"/>
                <a:sym typeface="PT Sans"/>
              </a:rPr>
              <a:t>. </a:t>
            </a:r>
            <a:endParaRPr sz="16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PT Sans"/>
                <a:ea typeface="PT Sans"/>
                <a:cs typeface="PT Sans"/>
                <a:sym typeface="PT Sans"/>
              </a:rPr>
              <a:t>Участникам необходимо будет в соответствии с поставленной задачей оснастить мобильную наземную робототехническую платформу на базе конструктора ТРИК набором датчиков, необходимым для выполнения основной задачи, и настроить получение достоверной информации с них.</a:t>
            </a:r>
            <a:endParaRPr sz="1600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7" name="Google Shape;357;p37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8" name="Google Shape;358;p37"/>
          <p:cNvSpPr/>
          <p:nvPr/>
        </p:nvSpPr>
        <p:spPr>
          <a:xfrm>
            <a:off x="963600" y="468787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математика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59" name="Google Shape;359;p37"/>
          <p:cNvPicPr preferRelativeResize="0"/>
          <p:nvPr/>
        </p:nvPicPr>
        <p:blipFill rotWithShape="1">
          <a:blip r:embed="rId3">
            <a:alphaModFix/>
          </a:blip>
          <a:srcRect t="17223" b="20575"/>
          <a:stretch/>
        </p:blipFill>
        <p:spPr>
          <a:xfrm>
            <a:off x="4079900" y="4976600"/>
            <a:ext cx="2722200" cy="12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7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7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37"/>
          <p:cNvPicPr preferRelativeResize="0"/>
          <p:nvPr/>
        </p:nvPicPr>
        <p:blipFill rotWithShape="1">
          <a:blip r:embed="rId4">
            <a:alphaModFix/>
          </a:blip>
          <a:srcRect l="29622"/>
          <a:stretch/>
        </p:blipFill>
        <p:spPr>
          <a:xfrm>
            <a:off x="5887575" y="1000325"/>
            <a:ext cx="3769500" cy="3568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3" name="Google Shape;36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7600" y="5399025"/>
            <a:ext cx="1115273" cy="3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>
            <a:spLocks noGrp="1"/>
          </p:cNvSpPr>
          <p:nvPr>
            <p:ph type="body" idx="1"/>
          </p:nvPr>
        </p:nvSpPr>
        <p:spPr>
          <a:xfrm>
            <a:off x="492149" y="876400"/>
            <a:ext cx="5187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Участники профиля «Технологии беспроводной связи» будут решать задачи построения сетей и обеспечения связи в условиях, когда одновременно с ростом числа подключаемых устройств и количества трафика повышаются требования к надежности и производительности систем.</a:t>
            </a:r>
            <a:endParaRPr sz="16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PT Sans"/>
                <a:ea typeface="PT Sans"/>
                <a:cs typeface="PT Sans"/>
                <a:sym typeface="PT Sans"/>
              </a:rPr>
              <a:t>В этом году для решения предлагается задача, в которой нужно, используя различные беспроводные каналы связи, </a:t>
            </a:r>
            <a:r>
              <a:rPr lang="en-US" sz="1600" b="1">
                <a:latin typeface="PT Sans"/>
                <a:ea typeface="PT Sans"/>
                <a:cs typeface="PT Sans"/>
                <a:sym typeface="PT Sans"/>
              </a:rPr>
              <a:t>локализовать ошибки и восстановить функционирования удаленного объекта</a:t>
            </a:r>
            <a:r>
              <a:rPr lang="en-US" sz="1600">
                <a:latin typeface="PT Sans"/>
                <a:ea typeface="PT Sans"/>
                <a:cs typeface="PT Sans"/>
                <a:sym typeface="PT Sans"/>
              </a:rPr>
              <a:t>, задействовав дополнительный канал управления объектом. 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69" name="Google Shape;369;p38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Технологии беспроводной связи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0" name="Google Shape;370;p38"/>
          <p:cNvSpPr/>
          <p:nvPr/>
        </p:nvSpPr>
        <p:spPr>
          <a:xfrm>
            <a:off x="4068825" y="482702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1" name="Google Shape;371;p38"/>
          <p:cNvSpPr/>
          <p:nvPr/>
        </p:nvSpPr>
        <p:spPr>
          <a:xfrm>
            <a:off x="952525" y="482702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математика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2" name="Google Shape;372;p38"/>
          <p:cNvSpPr/>
          <p:nvPr/>
        </p:nvSpPr>
        <p:spPr>
          <a:xfrm>
            <a:off x="492162" y="487931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8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38"/>
          <p:cNvPicPr preferRelativeResize="0"/>
          <p:nvPr/>
        </p:nvPicPr>
        <p:blipFill rotWithShape="1">
          <a:blip r:embed="rId3">
            <a:alphaModFix/>
          </a:blip>
          <a:srcRect l="4490" r="25131"/>
          <a:stretch/>
        </p:blipFill>
        <p:spPr>
          <a:xfrm>
            <a:off x="5782298" y="1052063"/>
            <a:ext cx="3769500" cy="3568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5" name="Google Shape;375;p38" descr="polus-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700" y="5303200"/>
            <a:ext cx="2508138" cy="6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8" descr="logo-lif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6047" y="5303200"/>
            <a:ext cx="1249475" cy="9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Электронная инженерия: умный дом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2" name="Google Shape;382;p39"/>
          <p:cNvSpPr txBox="1">
            <a:spLocks noGrp="1"/>
          </p:cNvSpPr>
          <p:nvPr>
            <p:ph type="body" idx="1"/>
          </p:nvPr>
        </p:nvSpPr>
        <p:spPr>
          <a:xfrm>
            <a:off x="492149" y="876400"/>
            <a:ext cx="5364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В этом профиле у участника есть возможность почувствовать себя в роли </a:t>
            </a:r>
            <a:r>
              <a:rPr lang="en-US" sz="17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проектировщика дома будущего</a:t>
            </a:r>
            <a:r>
              <a:rPr lang="en-US" sz="17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1700">
                <a:latin typeface="PT Sans"/>
                <a:ea typeface="PT Sans"/>
                <a:cs typeface="PT Sans"/>
                <a:sym typeface="PT Sans"/>
              </a:rPr>
              <a:t>помимо создания оптимального алгоритма по управлению системами освещения, видеонаблюдения, контроля доступа участники смогут спроектировать и создать собственный «умный дом» согласно их видению.</a:t>
            </a:r>
            <a:endParaRPr sz="17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1700">
                <a:latin typeface="PT Sans"/>
                <a:ea typeface="PT Sans"/>
                <a:cs typeface="PT Sans"/>
                <a:sym typeface="PT Sans"/>
              </a:rPr>
              <a:t>Упор в финальной задаче будет сделан на использование дистанционных моделей управления системами «умного дома» через интернет, написание мобильных приложений.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3" name="Google Shape;383;p39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4" name="Google Shape;384;p39"/>
          <p:cNvSpPr/>
          <p:nvPr/>
        </p:nvSpPr>
        <p:spPr>
          <a:xfrm>
            <a:off x="963600" y="468787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физика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5" name="Google Shape;38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0700" y="5205200"/>
            <a:ext cx="2857200" cy="6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9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9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39"/>
          <p:cNvPicPr preferRelativeResize="0"/>
          <p:nvPr/>
        </p:nvPicPr>
        <p:blipFill rotWithShape="1">
          <a:blip r:embed="rId4">
            <a:alphaModFix/>
          </a:blip>
          <a:srcRect l="20179" r="9555"/>
          <a:stretch/>
        </p:blipFill>
        <p:spPr>
          <a:xfrm>
            <a:off x="5887575" y="1020238"/>
            <a:ext cx="3769500" cy="35742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ФудНет: новый подход к созданию еды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4" name="Google Shape;394;p40"/>
          <p:cNvSpPr txBox="1">
            <a:spLocks noGrp="1"/>
          </p:cNvSpPr>
          <p:nvPr>
            <p:ph type="body" idx="1"/>
          </p:nvPr>
        </p:nvSpPr>
        <p:spPr>
          <a:xfrm>
            <a:off x="595312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2450"/>
            <a:ext cx="8862825" cy="590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Инженерные биологические системы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1" name="Google Shape;401;p41"/>
          <p:cNvSpPr txBox="1">
            <a:spLocks noGrp="1"/>
          </p:cNvSpPr>
          <p:nvPr>
            <p:ph type="body" idx="1"/>
          </p:nvPr>
        </p:nvSpPr>
        <p:spPr>
          <a:xfrm>
            <a:off x="492149" y="876400"/>
            <a:ext cx="5180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7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 «Инженерные биологические системы» направлен на</a:t>
            </a:r>
            <a:r>
              <a:rPr lang="en-US" sz="17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решение практических биологических задач на всех возможных уровнях организации жизни</a:t>
            </a:r>
            <a:r>
              <a:rPr lang="en-US" sz="17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: от молекулярно-генетического до организменного и биоценозного. </a:t>
            </a:r>
            <a:endParaRPr sz="17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7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700">
                <a:latin typeface="PT Sans"/>
                <a:ea typeface="PT Sans"/>
                <a:cs typeface="PT Sans"/>
                <a:sym typeface="PT Sans"/>
              </a:rPr>
              <a:t>Школьники 9 класса составят алгоритм автоматизации сбора основных показателей аквопонических систем и автоматизации введения необходимых реагентов в установки.</a:t>
            </a:r>
            <a:endParaRPr sz="17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700">
                <a:latin typeface="PT Sans"/>
                <a:ea typeface="PT Sans"/>
                <a:cs typeface="PT Sans"/>
                <a:sym typeface="PT Sans"/>
              </a:rPr>
              <a:t>Команды участников 10-11 классов будут решать задачу определения ключевых точечных мутаций (snp) в исследуемом гене.</a:t>
            </a:r>
            <a:endParaRPr sz="17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7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2" name="Google Shape;402;p41"/>
          <p:cNvSpPr/>
          <p:nvPr/>
        </p:nvSpPr>
        <p:spPr>
          <a:xfrm>
            <a:off x="4079900" y="51450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3" name="Google Shape;403;p41"/>
          <p:cNvSpPr/>
          <p:nvPr/>
        </p:nvSpPr>
        <p:spPr>
          <a:xfrm>
            <a:off x="963600" y="514507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химия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биология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04" name="Google Shape;40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900" y="5530412"/>
            <a:ext cx="2196300" cy="7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1"/>
          <p:cNvSpPr/>
          <p:nvPr/>
        </p:nvSpPr>
        <p:spPr>
          <a:xfrm>
            <a:off x="503237" y="51973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1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5050" y="5568350"/>
            <a:ext cx="662101" cy="6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1"/>
          <p:cNvPicPr preferRelativeResize="0"/>
          <p:nvPr/>
        </p:nvPicPr>
        <p:blipFill rotWithShape="1">
          <a:blip r:embed="rId5">
            <a:alphaModFix/>
          </a:blip>
          <a:srcRect l="21007" r="8614"/>
          <a:stretch/>
        </p:blipFill>
        <p:spPr>
          <a:xfrm>
            <a:off x="5887574" y="1051575"/>
            <a:ext cx="3769500" cy="3568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body" idx="1"/>
          </p:nvPr>
        </p:nvSpPr>
        <p:spPr>
          <a:xfrm>
            <a:off x="5310800" y="5579100"/>
            <a:ext cx="40731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Навыки стареют и оказываются никому не нужны, как случилось с чистописанием.</a:t>
            </a:r>
            <a:endParaRPr sz="1800"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800" y="145375"/>
            <a:ext cx="4595200" cy="26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800" y="2914800"/>
            <a:ext cx="4595201" cy="25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0"/>
            <a:ext cx="52206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9133200" y="3511300"/>
            <a:ext cx="70413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Ядерные технологии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body" idx="1"/>
          </p:nvPr>
        </p:nvSpPr>
        <p:spPr>
          <a:xfrm>
            <a:off x="492150" y="876400"/>
            <a:ext cx="482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В рамках профиля «Ядерные технологии» участникам предлагается решение задач, связанных с атомной физикой и ядерными технологиями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.</a:t>
            </a: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В этом году участникам предстоит работать в области научного приборостроения: </a:t>
            </a:r>
            <a:r>
              <a:rPr lang="en-US" sz="1800" b="1">
                <a:latin typeface="PT Sans"/>
                <a:ea typeface="PT Sans"/>
                <a:cs typeface="PT Sans"/>
                <a:sym typeface="PT Sans"/>
              </a:rPr>
              <a:t>создавать устройства регистрации излучения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.</a:t>
            </a: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7" name="Google Shape;437;p44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8" name="Google Shape;438;p44"/>
          <p:cNvSpPr/>
          <p:nvPr/>
        </p:nvSpPr>
        <p:spPr>
          <a:xfrm>
            <a:off x="963600" y="468787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физика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математика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7650" y="5227600"/>
            <a:ext cx="1809900" cy="8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4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44"/>
          <p:cNvPicPr preferRelativeResize="0"/>
          <p:nvPr/>
        </p:nvPicPr>
        <p:blipFill rotWithShape="1">
          <a:blip r:embed="rId4">
            <a:alphaModFix/>
          </a:blip>
          <a:srcRect l="22204" r="7417"/>
          <a:stretch/>
        </p:blipFill>
        <p:spPr>
          <a:xfrm>
            <a:off x="5887575" y="1003538"/>
            <a:ext cx="3769500" cy="3568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6"/>
          <p:cNvPicPr preferRelativeResize="0"/>
          <p:nvPr/>
        </p:nvPicPr>
        <p:blipFill rotWithShape="1">
          <a:blip r:embed="rId3">
            <a:alphaModFix/>
          </a:blip>
          <a:srcRect t="28658" b="29675"/>
          <a:stretch/>
        </p:blipFill>
        <p:spPr>
          <a:xfrm>
            <a:off x="6489825" y="4980125"/>
            <a:ext cx="3048000" cy="12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6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2200">
                <a:latin typeface="PT Sans"/>
                <a:ea typeface="PT Sans"/>
                <a:cs typeface="PT Sans"/>
                <a:sym typeface="PT Sans"/>
              </a:rPr>
              <a:t>Создание систем протезирования (Нейротехнологии)</a:t>
            </a:r>
            <a:endParaRPr sz="2200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6" name="Google Shape;456;p46"/>
          <p:cNvSpPr txBox="1">
            <a:spLocks noGrp="1"/>
          </p:cNvSpPr>
          <p:nvPr>
            <p:ph type="body" idx="1"/>
          </p:nvPr>
        </p:nvSpPr>
        <p:spPr>
          <a:xfrm>
            <a:off x="492150" y="876400"/>
            <a:ext cx="4982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 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«Создание систем протезирования (Нейротехнологии)»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посвящен человеко-машинному взаимодействию, распознаванию эмоциональных состояний человека, расширению возможностей взаимодействия с окружающим миром.</a:t>
            </a: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В этом году финалисты будут реализовывать </a:t>
            </a:r>
            <a:r>
              <a:rPr lang="en-US" sz="1800" b="1">
                <a:latin typeface="PT Sans"/>
                <a:ea typeface="PT Sans"/>
                <a:cs typeface="PT Sans"/>
                <a:sym typeface="PT Sans"/>
              </a:rPr>
              <a:t>систему управления бионическим протезом руки человека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. Участникам предстоит собрать протез, придумать и реализовать систему управления протезом на основе мышечной и мозговой активности.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7" name="Google Shape;457;p46"/>
          <p:cNvSpPr/>
          <p:nvPr/>
        </p:nvSpPr>
        <p:spPr>
          <a:xfrm>
            <a:off x="4067075" y="476832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8" name="Google Shape;458;p46"/>
          <p:cNvSpPr/>
          <p:nvPr/>
        </p:nvSpPr>
        <p:spPr>
          <a:xfrm>
            <a:off x="952525" y="498012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биология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59" name="Google Shape;459;p46"/>
          <p:cNvPicPr preferRelativeResize="0"/>
          <p:nvPr/>
        </p:nvPicPr>
        <p:blipFill rotWithShape="1">
          <a:blip r:embed="rId4">
            <a:alphaModFix/>
          </a:blip>
          <a:srcRect t="27242" b="23943"/>
          <a:stretch/>
        </p:blipFill>
        <p:spPr>
          <a:xfrm>
            <a:off x="4130700" y="5360950"/>
            <a:ext cx="2583600" cy="6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6"/>
          <p:cNvSpPr/>
          <p:nvPr/>
        </p:nvSpPr>
        <p:spPr>
          <a:xfrm>
            <a:off x="492162" y="503241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6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46"/>
          <p:cNvPicPr preferRelativeResize="0"/>
          <p:nvPr/>
        </p:nvPicPr>
        <p:blipFill rotWithShape="1">
          <a:blip r:embed="rId5">
            <a:alphaModFix/>
          </a:blip>
          <a:srcRect l="23478" r="7929"/>
          <a:stretch/>
        </p:blipFill>
        <p:spPr>
          <a:xfrm>
            <a:off x="5836300" y="938100"/>
            <a:ext cx="3769500" cy="3661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7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СпейсНет: космос рядом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8" name="Google Shape;468;p47"/>
          <p:cNvSpPr txBox="1">
            <a:spLocks noGrp="1"/>
          </p:cNvSpPr>
          <p:nvPr>
            <p:ph type="body" idx="1"/>
          </p:nvPr>
        </p:nvSpPr>
        <p:spPr>
          <a:xfrm>
            <a:off x="595312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4725"/>
            <a:ext cx="9094914" cy="606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8"/>
          <p:cNvSpPr txBox="1">
            <a:spLocks noGrp="1"/>
          </p:cNvSpPr>
          <p:nvPr>
            <p:ph type="sldNum" idx="12"/>
          </p:nvPr>
        </p:nvSpPr>
        <p:spPr>
          <a:xfrm>
            <a:off x="9372606" y="6470325"/>
            <a:ext cx="2841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8"/>
          <p:cNvSpPr/>
          <p:nvPr/>
        </p:nvSpPr>
        <p:spPr>
          <a:xfrm>
            <a:off x="447674" y="1093743"/>
            <a:ext cx="4896000" cy="3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</a:t>
            </a: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посвящен решению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задач космической инженерии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: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В этом году участникам профиля предстоит решать задачу связи между двумя спутниками.</a:t>
            </a: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Из специального конструктора им нужно будет собрать спутник, создать канал связи, интегрировать передающее устройство в сеть спутника, точно сориентировать спутник в пространстве и осуществить передачу данных путем слаженной работы устройств.</a:t>
            </a:r>
            <a:endParaRPr sz="1800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6" name="Google Shape;476;p48"/>
          <p:cNvSpPr/>
          <p:nvPr/>
        </p:nvSpPr>
        <p:spPr>
          <a:xfrm>
            <a:off x="7204075" y="0"/>
            <a:ext cx="2701800" cy="66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48" descr="C:\Users\Пользователь\Desktop\Преза Олимпиада НТИ (Земцов)\nti-contest-logo-test-1.png"/>
          <p:cNvPicPr preferRelativeResize="0"/>
          <p:nvPr/>
        </p:nvPicPr>
        <p:blipFill rotWithShape="1">
          <a:blip r:embed="rId3">
            <a:alphaModFix/>
          </a:blip>
          <a:srcRect l="5110" r="47482" b="49957"/>
          <a:stretch/>
        </p:blipFill>
        <p:spPr>
          <a:xfrm>
            <a:off x="8815385" y="71434"/>
            <a:ext cx="811200" cy="6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8"/>
          <p:cNvSpPr txBox="1">
            <a:spLocks noGrp="1"/>
          </p:cNvSpPr>
          <p:nvPr>
            <p:ph type="title"/>
          </p:nvPr>
        </p:nvSpPr>
        <p:spPr>
          <a:xfrm>
            <a:off x="252399" y="61897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9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Системы связи и дистанционного зондирования Земли (Космические системы)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9" name="Google Shape;479;p48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0" name="Google Shape;480;p48"/>
          <p:cNvSpPr/>
          <p:nvPr/>
        </p:nvSpPr>
        <p:spPr>
          <a:xfrm>
            <a:off x="963611" y="4687875"/>
            <a:ext cx="31671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физика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информатика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1" name="Google Shape;481;p48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9900" y="5073212"/>
            <a:ext cx="2196300" cy="7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8" descr="sputni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9125" y="5230273"/>
            <a:ext cx="2209200" cy="4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8"/>
          <p:cNvPicPr preferRelativeResize="0"/>
          <p:nvPr/>
        </p:nvPicPr>
        <p:blipFill rotWithShape="1">
          <a:blip r:embed="rId6">
            <a:alphaModFix/>
          </a:blip>
          <a:srcRect l="32171"/>
          <a:stretch/>
        </p:blipFill>
        <p:spPr>
          <a:xfrm>
            <a:off x="5916225" y="1025475"/>
            <a:ext cx="3607800" cy="35439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5" name="Google Shape;485;p48" descr="198523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3650" y="5811212"/>
            <a:ext cx="22860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950" y="4994020"/>
            <a:ext cx="2384100" cy="147688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1"/>
          <p:cNvSpPr txBox="1">
            <a:spLocks noGrp="1"/>
          </p:cNvSpPr>
          <p:nvPr>
            <p:ph type="title"/>
          </p:nvPr>
        </p:nvSpPr>
        <p:spPr>
          <a:xfrm>
            <a:off x="165100" y="80959"/>
            <a:ext cx="72438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Наносистемы и наноинженерия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2" name="Google Shape;512;p51"/>
          <p:cNvSpPr txBox="1">
            <a:spLocks noGrp="1"/>
          </p:cNvSpPr>
          <p:nvPr>
            <p:ph type="body" idx="1"/>
          </p:nvPr>
        </p:nvSpPr>
        <p:spPr>
          <a:xfrm>
            <a:off x="492150" y="1262650"/>
            <a:ext cx="5187600" cy="3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Профиль </a:t>
            </a:r>
            <a:r>
              <a:rPr lang="en-US" sz="18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«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Наносистемы и наноинженерия</a:t>
            </a:r>
            <a:r>
              <a:rPr lang="en-US" sz="180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»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построен на взаимосвязи физики и химии в условиях современного научного мира. </a:t>
            </a: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В этом году участникам будет предложена финальная задача на стыке биологии и нанотехнологий: </a:t>
            </a:r>
            <a:r>
              <a:rPr lang="en-US" sz="1800" b="1">
                <a:latin typeface="PT Sans"/>
                <a:ea typeface="PT Sans"/>
                <a:cs typeface="PT Sans"/>
                <a:sym typeface="PT Sans"/>
              </a:rPr>
              <a:t>синтез чистого белка из уже разработанного генетического материала</a:t>
            </a: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. Эта развивающаяся технология подразумевает создание белков, индивидуально подобранных под каждого пациента.</a:t>
            </a:r>
            <a:endParaRPr sz="1800">
              <a:latin typeface="PT Sans"/>
              <a:ea typeface="PT Sans"/>
              <a:cs typeface="PT Sans"/>
              <a:sym typeface="PT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Georgia"/>
              <a:buNone/>
            </a:pPr>
            <a:endParaRPr sz="1800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3" name="Google Shape;513;p51"/>
          <p:cNvSpPr/>
          <p:nvPr/>
        </p:nvSpPr>
        <p:spPr>
          <a:xfrm>
            <a:off x="4079900" y="4687875"/>
            <a:ext cx="6069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42875" lvl="0" indent="-142875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Разработчики и партнеры: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42875" marR="0" lvl="0" indent="-142875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800" b="1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4" name="Google Shape;514;p51"/>
          <p:cNvSpPr/>
          <p:nvPr/>
        </p:nvSpPr>
        <p:spPr>
          <a:xfrm>
            <a:off x="963600" y="4687875"/>
            <a:ext cx="316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Школьные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предметы:</a:t>
            </a: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физика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химия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1905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PT Sans"/>
              <a:buChar char="•"/>
            </a:pPr>
            <a:r>
              <a:rPr lang="en-US" sz="1800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биология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C0C0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15" name="Google Shape;51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3200" y="5669372"/>
            <a:ext cx="1802400" cy="9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1"/>
          <p:cNvSpPr/>
          <p:nvPr/>
        </p:nvSpPr>
        <p:spPr>
          <a:xfrm>
            <a:off x="503237" y="4740162"/>
            <a:ext cx="360300" cy="423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5683" y="53261"/>
                </a:moveTo>
                <a:lnTo>
                  <a:pt x="88055" y="42472"/>
                </a:lnTo>
                <a:lnTo>
                  <a:pt x="88055" y="18877"/>
                </a:lnTo>
                <a:lnTo>
                  <a:pt x="95827" y="18877"/>
                </a:lnTo>
                <a:lnTo>
                  <a:pt x="96688" y="18200"/>
                </a:lnTo>
                <a:lnTo>
                  <a:pt x="98416" y="15505"/>
                </a:lnTo>
                <a:lnTo>
                  <a:pt x="97555" y="13483"/>
                </a:lnTo>
                <a:lnTo>
                  <a:pt x="95827" y="12811"/>
                </a:lnTo>
                <a:lnTo>
                  <a:pt x="69066" y="672"/>
                </a:lnTo>
                <a:lnTo>
                  <a:pt x="67338" y="0"/>
                </a:lnTo>
                <a:lnTo>
                  <a:pt x="64750" y="672"/>
                </a:lnTo>
                <a:lnTo>
                  <a:pt x="37983" y="12811"/>
                </a:lnTo>
                <a:lnTo>
                  <a:pt x="36261" y="14155"/>
                </a:lnTo>
                <a:lnTo>
                  <a:pt x="36261" y="16177"/>
                </a:lnTo>
                <a:lnTo>
                  <a:pt x="37983" y="18200"/>
                </a:lnTo>
                <a:lnTo>
                  <a:pt x="40577" y="18877"/>
                </a:lnTo>
                <a:lnTo>
                  <a:pt x="46616" y="18877"/>
                </a:lnTo>
                <a:lnTo>
                  <a:pt x="46616" y="42472"/>
                </a:lnTo>
                <a:lnTo>
                  <a:pt x="9494" y="57305"/>
                </a:lnTo>
                <a:lnTo>
                  <a:pt x="9494" y="38427"/>
                </a:lnTo>
                <a:lnTo>
                  <a:pt x="31944" y="38427"/>
                </a:lnTo>
                <a:lnTo>
                  <a:pt x="31944" y="23594"/>
                </a:lnTo>
                <a:lnTo>
                  <a:pt x="9494" y="23594"/>
                </a:lnTo>
                <a:lnTo>
                  <a:pt x="9494" y="21572"/>
                </a:lnTo>
                <a:lnTo>
                  <a:pt x="7772" y="18877"/>
                </a:lnTo>
                <a:lnTo>
                  <a:pt x="6044" y="18200"/>
                </a:lnTo>
                <a:lnTo>
                  <a:pt x="3455" y="18200"/>
                </a:lnTo>
                <a:lnTo>
                  <a:pt x="1727" y="18877"/>
                </a:lnTo>
                <a:lnTo>
                  <a:pt x="861" y="20222"/>
                </a:lnTo>
                <a:lnTo>
                  <a:pt x="861" y="64044"/>
                </a:lnTo>
                <a:lnTo>
                  <a:pt x="0" y="64044"/>
                </a:lnTo>
                <a:lnTo>
                  <a:pt x="0" y="114605"/>
                </a:lnTo>
                <a:lnTo>
                  <a:pt x="861" y="116627"/>
                </a:lnTo>
                <a:lnTo>
                  <a:pt x="4316" y="119327"/>
                </a:lnTo>
                <a:lnTo>
                  <a:pt x="6905" y="120000"/>
                </a:lnTo>
                <a:lnTo>
                  <a:pt x="57844" y="120000"/>
                </a:lnTo>
                <a:lnTo>
                  <a:pt x="57844" y="87638"/>
                </a:lnTo>
                <a:lnTo>
                  <a:pt x="76833" y="87638"/>
                </a:lnTo>
                <a:lnTo>
                  <a:pt x="76833" y="120000"/>
                </a:lnTo>
                <a:lnTo>
                  <a:pt x="113094" y="120000"/>
                </a:lnTo>
                <a:lnTo>
                  <a:pt x="115683" y="119327"/>
                </a:lnTo>
                <a:lnTo>
                  <a:pt x="119138" y="116627"/>
                </a:lnTo>
                <a:lnTo>
                  <a:pt x="120000" y="114605"/>
                </a:lnTo>
                <a:lnTo>
                  <a:pt x="120000" y="58650"/>
                </a:lnTo>
                <a:lnTo>
                  <a:pt x="119138" y="56627"/>
                </a:lnTo>
                <a:lnTo>
                  <a:pt x="119138" y="55283"/>
                </a:lnTo>
                <a:lnTo>
                  <a:pt x="117411" y="54605"/>
                </a:lnTo>
                <a:lnTo>
                  <a:pt x="115683" y="53261"/>
                </a:lnTo>
                <a:close/>
                <a:moveTo>
                  <a:pt x="44027" y="103144"/>
                </a:moveTo>
                <a:lnTo>
                  <a:pt x="25033" y="103144"/>
                </a:lnTo>
                <a:lnTo>
                  <a:pt x="25033" y="87638"/>
                </a:lnTo>
                <a:lnTo>
                  <a:pt x="44027" y="87638"/>
                </a:lnTo>
                <a:lnTo>
                  <a:pt x="44027" y="103144"/>
                </a:lnTo>
                <a:close/>
                <a:moveTo>
                  <a:pt x="44027" y="77527"/>
                </a:moveTo>
                <a:lnTo>
                  <a:pt x="25033" y="77527"/>
                </a:lnTo>
                <a:lnTo>
                  <a:pt x="25033" y="62694"/>
                </a:lnTo>
                <a:lnTo>
                  <a:pt x="44027" y="62694"/>
                </a:lnTo>
                <a:lnTo>
                  <a:pt x="44027" y="77527"/>
                </a:lnTo>
                <a:close/>
                <a:moveTo>
                  <a:pt x="76833" y="77527"/>
                </a:moveTo>
                <a:lnTo>
                  <a:pt x="57844" y="77527"/>
                </a:lnTo>
                <a:lnTo>
                  <a:pt x="57844" y="62694"/>
                </a:lnTo>
                <a:lnTo>
                  <a:pt x="76833" y="62694"/>
                </a:lnTo>
                <a:lnTo>
                  <a:pt x="76833" y="77527"/>
                </a:lnTo>
                <a:close/>
                <a:moveTo>
                  <a:pt x="67338" y="38427"/>
                </a:moveTo>
                <a:lnTo>
                  <a:pt x="63022" y="37755"/>
                </a:lnTo>
                <a:lnTo>
                  <a:pt x="60433" y="35727"/>
                </a:lnTo>
                <a:lnTo>
                  <a:pt x="58705" y="33705"/>
                </a:lnTo>
                <a:lnTo>
                  <a:pt x="57844" y="30338"/>
                </a:lnTo>
                <a:lnTo>
                  <a:pt x="58705" y="27638"/>
                </a:lnTo>
                <a:lnTo>
                  <a:pt x="60433" y="25616"/>
                </a:lnTo>
                <a:lnTo>
                  <a:pt x="63022" y="23594"/>
                </a:lnTo>
                <a:lnTo>
                  <a:pt x="67338" y="22922"/>
                </a:lnTo>
                <a:lnTo>
                  <a:pt x="70788" y="23594"/>
                </a:lnTo>
                <a:lnTo>
                  <a:pt x="74244" y="25616"/>
                </a:lnTo>
                <a:lnTo>
                  <a:pt x="75972" y="27638"/>
                </a:lnTo>
                <a:lnTo>
                  <a:pt x="76833" y="30338"/>
                </a:lnTo>
                <a:lnTo>
                  <a:pt x="75972" y="33705"/>
                </a:lnTo>
                <a:lnTo>
                  <a:pt x="74244" y="35727"/>
                </a:lnTo>
                <a:lnTo>
                  <a:pt x="70788" y="37755"/>
                </a:lnTo>
                <a:lnTo>
                  <a:pt x="67338" y="38427"/>
                </a:lnTo>
                <a:close/>
              </a:path>
            </a:pathLst>
          </a:custGeom>
          <a:solidFill>
            <a:srgbClr val="FF971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endParaRPr sz="16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1"/>
          <p:cNvSpPr txBox="1">
            <a:spLocks noGrp="1"/>
          </p:cNvSpPr>
          <p:nvPr>
            <p:ph type="sldNum" idx="12"/>
          </p:nvPr>
        </p:nvSpPr>
        <p:spPr>
          <a:xfrm>
            <a:off x="9392475" y="6470900"/>
            <a:ext cx="264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51" descr="stem-games-ru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2350" y="5060499"/>
            <a:ext cx="2384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1"/>
          <p:cNvPicPr preferRelativeResize="0"/>
          <p:nvPr/>
        </p:nvPicPr>
        <p:blipFill rotWithShape="1">
          <a:blip r:embed="rId6">
            <a:alphaModFix/>
          </a:blip>
          <a:srcRect l="23077" r="7766"/>
          <a:stretch/>
        </p:blipFill>
        <p:spPr>
          <a:xfrm>
            <a:off x="5952675" y="931213"/>
            <a:ext cx="3704400" cy="35685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1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Так как быть?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9" name="Google Shape;619;p61"/>
          <p:cNvSpPr txBox="1">
            <a:spLocks noGrp="1"/>
          </p:cNvSpPr>
          <p:nvPr>
            <p:ph type="body" idx="1"/>
          </p:nvPr>
        </p:nvSpPr>
        <p:spPr>
          <a:xfrm>
            <a:off x="596400" y="1029725"/>
            <a:ext cx="8544000" cy="51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Делайте проекты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Участвуйте в конкурсах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Проходите онлайн-курсы</a:t>
            </a:r>
            <a:b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Умейте разное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Общайтесь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Заводите связи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Работайте в команде. В разных командах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Программируйте 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Учите английский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Пишите по-русски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9716"/>
                </a:solidFill>
                <a:latin typeface="PT Sans"/>
                <a:ea typeface="PT Sans"/>
                <a:cs typeface="PT Sans"/>
                <a:sym typeface="PT Sans"/>
              </a:rPr>
              <a:t>Выступайте на публике - чем больше, тем лучше </a:t>
            </a:r>
            <a:endParaRPr sz="2200" b="1"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971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103051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8630575" y="6100200"/>
            <a:ext cx="15771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"/>
                <a:ea typeface="PT Sans"/>
                <a:cs typeface="PT Sans"/>
                <a:sym typeface="PT Sans"/>
              </a:rPr>
              <a:t>и верховой ездой.</a:t>
            </a:r>
            <a:endParaRPr sz="1800"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Атлас новых профессий        http://atlas100.ru/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4" name="Google Shape;204;p23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905850"/>
            <a:ext cx="7860700" cy="59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Где вам предстоит жить?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1" name="Google Shape;211;p24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4339"/>
            <a:ext cx="9905999" cy="566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А вот на что стоит делать ставки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26"/>
          <p:cNvPicPr preferRelativeResize="0"/>
          <p:nvPr/>
        </p:nvPicPr>
        <p:blipFill rotWithShape="1">
          <a:blip r:embed="rId3">
            <a:alphaModFix/>
          </a:blip>
          <a:srcRect l="11609" t="2033" r="6517" b="2024"/>
          <a:stretch/>
        </p:blipFill>
        <p:spPr>
          <a:xfrm>
            <a:off x="198125" y="744350"/>
            <a:ext cx="9509750" cy="558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59D2B9-815F-4C99-B6B1-CA8307327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FDDFFC8-C034-43E1-9900-B832EACC6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60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>
            <a:spLocks noGrp="1"/>
          </p:cNvSpPr>
          <p:nvPr>
            <p:ph type="title"/>
          </p:nvPr>
        </p:nvSpPr>
        <p:spPr>
          <a:xfrm>
            <a:off x="150037" y="0"/>
            <a:ext cx="72432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К чему мы стремимся в 2035 году:</a:t>
            </a:r>
            <a:endParaRPr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Национальная технологическая инициатива</a:t>
            </a:r>
            <a:endParaRPr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3" name="Google Shape;233;p27"/>
          <p:cNvSpPr txBox="1">
            <a:spLocks noGrp="1"/>
          </p:cNvSpPr>
          <p:nvPr>
            <p:ph type="sldNum" idx="12"/>
          </p:nvPr>
        </p:nvSpPr>
        <p:spPr>
          <a:xfrm>
            <a:off x="9475500" y="6470898"/>
            <a:ext cx="1815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7204592" y="-1"/>
            <a:ext cx="2701500" cy="66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7" descr="C:\Users\Пользователь\Desktop\Преза Олимпиада НТИ (Земцов)\nti-contest-logo-test-1.png"/>
          <p:cNvPicPr preferRelativeResize="0"/>
          <p:nvPr/>
        </p:nvPicPr>
        <p:blipFill rotWithShape="1">
          <a:blip r:embed="rId3">
            <a:alphaModFix/>
          </a:blip>
          <a:srcRect l="5114" r="47480" b="49959"/>
          <a:stretch/>
        </p:blipFill>
        <p:spPr>
          <a:xfrm>
            <a:off x="8816320" y="72834"/>
            <a:ext cx="810300" cy="6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4064" y="3785890"/>
            <a:ext cx="1269900" cy="12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724" y="1025153"/>
            <a:ext cx="1167900" cy="11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4066" y="973550"/>
            <a:ext cx="1269900" cy="1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9723" y="3785598"/>
            <a:ext cx="1269900" cy="1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28431" y="1025144"/>
            <a:ext cx="1167900" cy="11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/>
          <p:nvPr/>
        </p:nvSpPr>
        <p:spPr>
          <a:xfrm>
            <a:off x="3914075" y="5067200"/>
            <a:ext cx="4784400" cy="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Культ знаний и умения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привлекает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в страну интеллектуальные 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ресурсы</a:t>
            </a: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со всего мира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799725" y="2303200"/>
            <a:ext cx="27588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Высокотехнологичный бизнес</a:t>
            </a: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 составляет </a:t>
            </a:r>
            <a:b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до 50% экономики Российской Федерации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3914075" y="2303200"/>
            <a:ext cx="27588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Российская Федерация входит в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топ-10 экспортеров интеллектуальной собственности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7023524" y="2303200"/>
            <a:ext cx="2352000" cy="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Российская Федерация входит в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топ-10 технологических держав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799725" y="5067200"/>
            <a:ext cx="29550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Font typeface="Calibri"/>
              <a:buNone/>
            </a:pP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Российские компании </a:t>
            </a:r>
            <a:b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1600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и таланты с «геном НТИ»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PT Sans"/>
                <a:ea typeface="PT Sans"/>
                <a:cs typeface="PT Sans"/>
                <a:sym typeface="PT Sans"/>
              </a:rPr>
              <a:t>создают глобальные технологические бренды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165717" y="81659"/>
            <a:ext cx="72432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Рынки НТИ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1" name="Google Shape;251;p28"/>
          <p:cNvSpPr txBox="1">
            <a:spLocks noGrp="1"/>
          </p:cNvSpPr>
          <p:nvPr>
            <p:ph type="body" idx="1"/>
          </p:nvPr>
        </p:nvSpPr>
        <p:spPr>
          <a:xfrm>
            <a:off x="596395" y="1825625"/>
            <a:ext cx="8544000" cy="4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12700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4350"/>
            <a:ext cx="9906000" cy="60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1_Тема Office">
      <a:dk1>
        <a:srgbClr val="0C0C0C"/>
      </a:dk1>
      <a:lt1>
        <a:srgbClr val="003462"/>
      </a:lt1>
      <a:dk2>
        <a:srgbClr val="A7A7A7"/>
      </a:dk2>
      <a:lt2>
        <a:srgbClr val="535353"/>
      </a:lt2>
      <a:accent1>
        <a:srgbClr val="87A1B2"/>
      </a:accent1>
      <a:accent2>
        <a:srgbClr val="B3CFDE"/>
      </a:accent2>
      <a:accent3>
        <a:srgbClr val="C8B1AC"/>
      </a:accent3>
      <a:accent4>
        <a:srgbClr val="F7593B"/>
      </a:accent4>
      <a:accent5>
        <a:srgbClr val="FFC072"/>
      </a:accent5>
      <a:accent6>
        <a:srgbClr val="D9D9D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1047</Words>
  <Application>Microsoft Office PowerPoint</Application>
  <PresentationFormat>Лист A4 (210x297 мм)</PresentationFormat>
  <Paragraphs>160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PT Sans</vt:lpstr>
      <vt:lpstr>Arial</vt:lpstr>
      <vt:lpstr>Georgia</vt:lpstr>
      <vt:lpstr>Calibri</vt:lpstr>
      <vt:lpstr>1_Тема Office</vt:lpstr>
      <vt:lpstr>Будущее России  зависит от тебя!!!</vt:lpstr>
      <vt:lpstr>Презентация PowerPoint</vt:lpstr>
      <vt:lpstr>Презентация PowerPoint</vt:lpstr>
      <vt:lpstr>Атлас новых профессий        http://atlas100.ru/</vt:lpstr>
      <vt:lpstr>Где вам предстоит жить?</vt:lpstr>
      <vt:lpstr>А вот на что стоит делать ставки</vt:lpstr>
      <vt:lpstr>Презентация PowerPoint</vt:lpstr>
      <vt:lpstr>К чему мы стремимся в 2035 году: Национальная технологическая инициатива</vt:lpstr>
      <vt:lpstr>Рынки НТИ</vt:lpstr>
      <vt:lpstr>АвтоНет, МариНет, АэроНет: без человека</vt:lpstr>
      <vt:lpstr>Автономные транспортные системы</vt:lpstr>
      <vt:lpstr>Беспилотные авиационные системы</vt:lpstr>
      <vt:lpstr>ХелсНет, НейроНет, СпейсНет, ТехНет, ФинНет</vt:lpstr>
      <vt:lpstr>Большие данные и машинное обучение</vt:lpstr>
      <vt:lpstr>Интеллектуальные робототехнические системы</vt:lpstr>
      <vt:lpstr>Технологии беспроводной связи</vt:lpstr>
      <vt:lpstr>Электронная инженерия: умный дом</vt:lpstr>
      <vt:lpstr>ФудНет: новый подход к созданию еды</vt:lpstr>
      <vt:lpstr>Инженерные биологические системы</vt:lpstr>
      <vt:lpstr>Ядерные технологии</vt:lpstr>
      <vt:lpstr>Создание систем протезирования (Нейротехнологии)</vt:lpstr>
      <vt:lpstr>СпейсНет: космос рядом</vt:lpstr>
      <vt:lpstr>Системы связи и дистанционного зондирования Земли (Космические системы)</vt:lpstr>
      <vt:lpstr>Наносистемы и наноинженерия</vt:lpstr>
      <vt:lpstr>Так как быть?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России зависит от тебя!!!</dc:title>
  <dc:creator>Елена Лис</dc:creator>
  <cp:lastModifiedBy>Елена Лис</cp:lastModifiedBy>
  <cp:revision>3</cp:revision>
  <dcterms:modified xsi:type="dcterms:W3CDTF">2018-09-01T02:17:58Z</dcterms:modified>
</cp:coreProperties>
</file>