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0" r:id="rId2"/>
    <p:sldId id="256" r:id="rId3"/>
    <p:sldId id="257" r:id="rId4"/>
    <p:sldId id="258" r:id="rId5"/>
    <p:sldId id="263" r:id="rId6"/>
    <p:sldId id="275" r:id="rId7"/>
    <p:sldId id="264" r:id="rId8"/>
    <p:sldId id="269" r:id="rId9"/>
    <p:sldId id="270" r:id="rId10"/>
    <p:sldId id="279" r:id="rId11"/>
    <p:sldId id="281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9" autoAdjust="0"/>
    <p:restoredTop sz="94692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CDE3509-C284-44A1-9C2D-E33F7D008572}" type="datetimeFigureOut">
              <a:rPr lang="ru-RU"/>
              <a:pPr>
                <a:defRPr/>
              </a:pPr>
              <a:t>25.02.2016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E237687-C8C4-4067-B6F6-8E44311DA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6478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207E739-DD71-4BC9-839C-039C2FD3CEE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E5B48-19F1-43DC-99A1-650282C85980}" type="datetimeFigureOut">
              <a:rPr lang="ru-RU"/>
              <a:pPr>
                <a:defRPr/>
              </a:pPr>
              <a:t>25.02.2016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F838B-F6E9-474A-BBCC-80C5FFD47A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57C90-E46D-4651-907F-BFF45EE0B1CA}" type="datetimeFigureOut">
              <a:rPr lang="ru-RU"/>
              <a:pPr>
                <a:defRPr/>
              </a:pPr>
              <a:t>25.02.2016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42ACE-F399-4D53-BE9F-E290FC0DF0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1C5EF-7EA7-4215-B934-EB1F12C0A492}" type="datetimeFigureOut">
              <a:rPr lang="ru-RU"/>
              <a:pPr>
                <a:defRPr/>
              </a:pPr>
              <a:t>25.02.2016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11A32-9F35-442A-8178-CD21954CDE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734E8-A13C-4960-AB97-593F565816B9}" type="datetimeFigureOut">
              <a:rPr lang="ru-RU"/>
              <a:pPr>
                <a:defRPr/>
              </a:pPr>
              <a:t>25.02.2016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28C-FBC9-4392-BA78-22218EA7BF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92A0D-B094-43B4-A5DD-224B5827C9EA}" type="datetimeFigureOut">
              <a:rPr lang="ru-RU"/>
              <a:pPr>
                <a:defRPr/>
              </a:pPr>
              <a:t>25.02.2016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F7312-B149-411C-B83C-2BF6A16913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9F4CC-DBFB-4754-A192-468F082E68EC}" type="datetimeFigureOut">
              <a:rPr lang="ru-RU"/>
              <a:pPr>
                <a:defRPr/>
              </a:pPr>
              <a:t>25.02.2016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52679-D2FC-46CC-ACBE-6CA648BD55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45CEF-9241-49F8-AD63-099310013DD3}" type="datetimeFigureOut">
              <a:rPr lang="ru-RU"/>
              <a:pPr>
                <a:defRPr/>
              </a:pPr>
              <a:t>25.02.2016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89093-218C-4B4B-88CE-BB17076620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56687-E4F5-440C-9321-2940ADD48F94}" type="datetimeFigureOut">
              <a:rPr lang="ru-RU"/>
              <a:pPr>
                <a:defRPr/>
              </a:pPr>
              <a:t>25.02.2016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9507E-2ECD-4C86-9A3E-E5FA97A420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46A41-043B-412B-AD45-37E44F514A46}" type="datetimeFigureOut">
              <a:rPr lang="ru-RU"/>
              <a:pPr>
                <a:defRPr/>
              </a:pPr>
              <a:t>25.02.2016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4A1EE-BD0B-453E-A5A8-7D22F314ADC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3270B-5482-4D8A-96AA-E542B910BC04}" type="datetimeFigureOut">
              <a:rPr lang="ru-RU"/>
              <a:pPr>
                <a:defRPr/>
              </a:pPr>
              <a:t>25.02.2016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171BC-EA49-4501-AE4F-72D6D1B380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43496-97A9-4185-A072-B186A9287E97}" type="datetimeFigureOut">
              <a:rPr lang="ru-RU"/>
              <a:pPr>
                <a:defRPr/>
              </a:pPr>
              <a:t>25.02.2016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65772-945F-442F-831D-702E7EB5CF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4254C2-A343-40B8-92E3-C249F6938680}" type="datetimeFigureOut">
              <a:rPr lang="ru-RU"/>
              <a:pPr>
                <a:defRPr/>
              </a:pPr>
              <a:t>25.02.2016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6CF922-EB57-46E6-AA2D-11A99C8572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" y="-1"/>
            <a:ext cx="9136280" cy="7137719"/>
          </a:xfrm>
        </p:spPr>
      </p:pic>
      <p:pic>
        <p:nvPicPr>
          <p:cNvPr id="9" name="Minus_-_CHastushki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8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4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6429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Будь внимателен, солдат!</a:t>
            </a:r>
            <a:endParaRPr lang="ru-RU" dirty="0"/>
          </a:p>
        </p:txBody>
      </p:sp>
      <p:sp>
        <p:nvSpPr>
          <p:cNvPr id="286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9000" y="3429000"/>
            <a:ext cx="428625" cy="714375"/>
          </a:xfrm>
        </p:spPr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Ю</a:t>
            </a:r>
          </a:p>
        </p:txBody>
      </p:sp>
      <p:sp>
        <p:nvSpPr>
          <p:cNvPr id="28676" name="Прямоугольник 3"/>
          <p:cNvSpPr>
            <a:spLocks noChangeArrowheads="1"/>
          </p:cNvSpPr>
          <p:nvPr/>
        </p:nvSpPr>
        <p:spPr bwMode="auto">
          <a:xfrm>
            <a:off x="928688" y="128587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Т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285875" y="1285875"/>
            <a:ext cx="357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А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143250" y="128587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Н</a:t>
            </a:r>
          </a:p>
        </p:txBody>
      </p:sp>
      <p:sp>
        <p:nvSpPr>
          <p:cNvPr id="28679" name="Прямоугольник 6"/>
          <p:cNvSpPr>
            <a:spLocks noChangeArrowheads="1"/>
          </p:cNvSpPr>
          <p:nvPr/>
        </p:nvSpPr>
        <p:spPr bwMode="auto">
          <a:xfrm>
            <a:off x="3429000" y="128587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Я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786188" y="128587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Н</a:t>
            </a:r>
          </a:p>
        </p:txBody>
      </p:sp>
      <p:sp>
        <p:nvSpPr>
          <p:cNvPr id="28681" name="Прямоугольник 8"/>
          <p:cNvSpPr>
            <a:spLocks noChangeArrowheads="1"/>
          </p:cNvSpPr>
          <p:nvPr/>
        </p:nvSpPr>
        <p:spPr bwMode="auto">
          <a:xfrm>
            <a:off x="4214813" y="1285875"/>
            <a:ext cx="357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Ж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4572000" y="128587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А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 flipH="1">
            <a:off x="5000625" y="1285875"/>
            <a:ext cx="285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В</a:t>
            </a:r>
          </a:p>
        </p:txBody>
      </p:sp>
      <p:sp>
        <p:nvSpPr>
          <p:cNvPr id="28684" name="Прямоугольник 11"/>
          <p:cNvSpPr>
            <a:spLocks noChangeArrowheads="1"/>
          </p:cNvSpPr>
          <p:nvPr/>
        </p:nvSpPr>
        <p:spPr bwMode="auto">
          <a:xfrm>
            <a:off x="5286375" y="128587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Е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3500438" y="2000250"/>
            <a:ext cx="357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Я</a:t>
            </a:r>
          </a:p>
        </p:txBody>
      </p:sp>
      <p:sp>
        <p:nvSpPr>
          <p:cNvPr id="28686" name="Прямоугольник 14"/>
          <p:cNvSpPr>
            <a:spLocks noChangeArrowheads="1"/>
          </p:cNvSpPr>
          <p:nvPr/>
        </p:nvSpPr>
        <p:spPr bwMode="auto">
          <a:xfrm>
            <a:off x="6357938" y="128587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Л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6786563" y="1285875"/>
            <a:ext cx="357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К</a:t>
            </a:r>
          </a:p>
        </p:txBody>
      </p:sp>
      <p:sp>
        <p:nvSpPr>
          <p:cNvPr id="28688" name="Прямоугольник 16"/>
          <p:cNvSpPr>
            <a:spLocks noChangeArrowheads="1"/>
          </p:cNvSpPr>
          <p:nvPr/>
        </p:nvSpPr>
        <p:spPr bwMode="auto">
          <a:xfrm>
            <a:off x="7072313" y="128587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О</a:t>
            </a: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428875" y="128587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В</a:t>
            </a:r>
          </a:p>
        </p:txBody>
      </p:sp>
      <p:sp>
        <p:nvSpPr>
          <p:cNvPr id="28690" name="Прямоугольник 19"/>
          <p:cNvSpPr>
            <a:spLocks noChangeArrowheads="1"/>
          </p:cNvSpPr>
          <p:nvPr/>
        </p:nvSpPr>
        <p:spPr bwMode="auto">
          <a:xfrm flipH="1">
            <a:off x="785813" y="2000250"/>
            <a:ext cx="571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В</a:t>
            </a:r>
          </a:p>
        </p:txBody>
      </p:sp>
      <p:sp>
        <p:nvSpPr>
          <p:cNvPr id="28691" name="Прямоугольник 20"/>
          <p:cNvSpPr>
            <a:spLocks noChangeArrowheads="1"/>
          </p:cNvSpPr>
          <p:nvPr/>
        </p:nvSpPr>
        <p:spPr bwMode="auto">
          <a:xfrm rot="10800000" flipH="1" flipV="1">
            <a:off x="1357313" y="1989138"/>
            <a:ext cx="2857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У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2714625" y="128587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Ш</a:t>
            </a: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1714500" y="2000250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Ш</a:t>
            </a:r>
          </a:p>
        </p:txBody>
      </p:sp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2357438" y="2000250"/>
            <a:ext cx="571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Ш</a:t>
            </a:r>
          </a:p>
        </p:txBody>
      </p:sp>
      <p:sp>
        <p:nvSpPr>
          <p:cNvPr id="26" name="Прямоугольник 25"/>
          <p:cNvSpPr>
            <a:spLocks noChangeArrowheads="1"/>
          </p:cNvSpPr>
          <p:nvPr/>
        </p:nvSpPr>
        <p:spPr bwMode="auto">
          <a:xfrm flipH="1">
            <a:off x="5643563" y="1285875"/>
            <a:ext cx="357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Ш</a:t>
            </a:r>
          </a:p>
        </p:txBody>
      </p:sp>
      <p:sp>
        <p:nvSpPr>
          <p:cNvPr id="28696" name="Прямоугольник 26"/>
          <p:cNvSpPr>
            <a:spLocks noChangeArrowheads="1"/>
          </p:cNvSpPr>
          <p:nvPr/>
        </p:nvSpPr>
        <p:spPr bwMode="auto">
          <a:xfrm>
            <a:off x="2071688" y="2000250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Ч</a:t>
            </a:r>
          </a:p>
        </p:txBody>
      </p:sp>
      <p:sp>
        <p:nvSpPr>
          <p:cNvPr id="28" name="Прямоугольник 27"/>
          <p:cNvSpPr>
            <a:spLocks noChangeArrowheads="1"/>
          </p:cNvSpPr>
          <p:nvPr/>
        </p:nvSpPr>
        <p:spPr bwMode="auto">
          <a:xfrm>
            <a:off x="1714500" y="1285875"/>
            <a:ext cx="357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К</a:t>
            </a:r>
          </a:p>
        </p:txBody>
      </p:sp>
      <p:sp>
        <p:nvSpPr>
          <p:cNvPr id="29" name="Прямоугольник 28"/>
          <p:cNvSpPr>
            <a:spLocks noChangeArrowheads="1"/>
          </p:cNvSpPr>
          <p:nvPr/>
        </p:nvSpPr>
        <p:spPr bwMode="auto">
          <a:xfrm>
            <a:off x="2071688" y="128587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З</a:t>
            </a:r>
          </a:p>
        </p:txBody>
      </p:sp>
      <p:sp>
        <p:nvSpPr>
          <p:cNvPr id="30" name="Прямоугольник 29"/>
          <p:cNvSpPr>
            <a:spLocks noChangeArrowheads="1"/>
          </p:cNvSpPr>
          <p:nvPr/>
        </p:nvSpPr>
        <p:spPr bwMode="auto">
          <a:xfrm>
            <a:off x="6000750" y="1285875"/>
            <a:ext cx="357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Calibri" pitchFamily="34" charset="0"/>
              </a:rPr>
              <a:t>З</a:t>
            </a:r>
          </a:p>
        </p:txBody>
      </p:sp>
      <p:sp>
        <p:nvSpPr>
          <p:cNvPr id="31" name="Прямоугольник 30"/>
          <p:cNvSpPr>
            <a:spLocks noChangeArrowheads="1"/>
          </p:cNvSpPr>
          <p:nvPr/>
        </p:nvSpPr>
        <p:spPr bwMode="auto">
          <a:xfrm>
            <a:off x="2857500" y="2000250"/>
            <a:ext cx="285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Ж</a:t>
            </a:r>
          </a:p>
        </p:txBody>
      </p:sp>
      <p:sp>
        <p:nvSpPr>
          <p:cNvPr id="32" name="Прямоугольник 31"/>
          <p:cNvSpPr>
            <a:spLocks noChangeArrowheads="1"/>
          </p:cNvSpPr>
          <p:nvPr/>
        </p:nvSpPr>
        <p:spPr bwMode="auto">
          <a:xfrm>
            <a:off x="3857625" y="2000250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Ж</a:t>
            </a:r>
          </a:p>
        </p:txBody>
      </p:sp>
      <p:sp>
        <p:nvSpPr>
          <p:cNvPr id="28702" name="Прямоугольник 32"/>
          <p:cNvSpPr>
            <a:spLocks noChangeArrowheads="1"/>
          </p:cNvSpPr>
          <p:nvPr/>
        </p:nvSpPr>
        <p:spPr bwMode="auto">
          <a:xfrm>
            <a:off x="3143250" y="2000250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Е</a:t>
            </a:r>
          </a:p>
        </p:txBody>
      </p:sp>
      <p:sp>
        <p:nvSpPr>
          <p:cNvPr id="28703" name="Прямоугольник 33"/>
          <p:cNvSpPr>
            <a:spLocks noChangeArrowheads="1"/>
          </p:cNvSpPr>
          <p:nvPr/>
        </p:nvSpPr>
        <p:spPr bwMode="auto">
          <a:xfrm>
            <a:off x="4286250" y="2000250"/>
            <a:ext cx="285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Н</a:t>
            </a:r>
          </a:p>
        </p:txBody>
      </p:sp>
      <p:sp>
        <p:nvSpPr>
          <p:cNvPr id="35" name="Прямоугольник 34"/>
          <p:cNvSpPr>
            <a:spLocks noChangeArrowheads="1"/>
          </p:cNvSpPr>
          <p:nvPr/>
        </p:nvSpPr>
        <p:spPr bwMode="auto">
          <a:xfrm flipH="1">
            <a:off x="4643438" y="2000250"/>
            <a:ext cx="357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Б</a:t>
            </a:r>
          </a:p>
        </p:txBody>
      </p:sp>
      <p:sp>
        <p:nvSpPr>
          <p:cNvPr id="28705" name="Прямоугольник 35"/>
          <p:cNvSpPr>
            <a:spLocks noChangeArrowheads="1"/>
          </p:cNvSpPr>
          <p:nvPr/>
        </p:nvSpPr>
        <p:spPr bwMode="auto">
          <a:xfrm>
            <a:off x="5072063" y="2000250"/>
            <a:ext cx="214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Ь</a:t>
            </a:r>
          </a:p>
        </p:txBody>
      </p:sp>
      <p:sp>
        <p:nvSpPr>
          <p:cNvPr id="37" name="Прямоугольник 36"/>
          <p:cNvSpPr>
            <a:spLocks noChangeArrowheads="1"/>
          </p:cNvSpPr>
          <p:nvPr/>
        </p:nvSpPr>
        <p:spPr bwMode="auto">
          <a:xfrm flipH="1">
            <a:off x="5643563" y="2000250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Я</a:t>
            </a:r>
          </a:p>
        </p:txBody>
      </p:sp>
      <p:sp>
        <p:nvSpPr>
          <p:cNvPr id="38" name="Прямоугольник 37"/>
          <p:cNvSpPr>
            <a:spLocks noChangeArrowheads="1"/>
          </p:cNvSpPr>
          <p:nvPr/>
        </p:nvSpPr>
        <p:spPr bwMode="auto">
          <a:xfrm>
            <a:off x="5267325" y="2000250"/>
            <a:ext cx="406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И</a:t>
            </a:r>
          </a:p>
        </p:txBody>
      </p:sp>
      <p:sp>
        <p:nvSpPr>
          <p:cNvPr id="28708" name="Прямоугольник 38"/>
          <p:cNvSpPr>
            <a:spLocks noChangeArrowheads="1"/>
          </p:cNvSpPr>
          <p:nvPr/>
        </p:nvSpPr>
        <p:spPr bwMode="auto">
          <a:xfrm>
            <a:off x="6000750" y="2000250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Е</a:t>
            </a:r>
          </a:p>
        </p:txBody>
      </p:sp>
      <p:sp>
        <p:nvSpPr>
          <p:cNvPr id="40" name="Прямоугольник 39"/>
          <p:cNvSpPr>
            <a:spLocks noChangeArrowheads="1"/>
          </p:cNvSpPr>
          <p:nvPr/>
        </p:nvSpPr>
        <p:spPr bwMode="auto">
          <a:xfrm>
            <a:off x="6715125" y="2000250"/>
            <a:ext cx="500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Б</a:t>
            </a:r>
          </a:p>
        </p:txBody>
      </p:sp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 flipH="1">
            <a:off x="6429375" y="2000250"/>
            <a:ext cx="285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И</a:t>
            </a:r>
          </a:p>
        </p:txBody>
      </p:sp>
      <p:sp>
        <p:nvSpPr>
          <p:cNvPr id="42" name="Прямоугольник 41"/>
          <p:cNvSpPr>
            <a:spLocks noChangeArrowheads="1"/>
          </p:cNvSpPr>
          <p:nvPr/>
        </p:nvSpPr>
        <p:spPr bwMode="auto">
          <a:xfrm flipH="1">
            <a:off x="1357313" y="2714625"/>
            <a:ext cx="357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И</a:t>
            </a:r>
          </a:p>
        </p:txBody>
      </p:sp>
      <p:sp>
        <p:nvSpPr>
          <p:cNvPr id="28712" name="Прямоугольник 42"/>
          <p:cNvSpPr>
            <a:spLocks noChangeArrowheads="1"/>
          </p:cNvSpPr>
          <p:nvPr/>
        </p:nvSpPr>
        <p:spPr bwMode="auto">
          <a:xfrm>
            <a:off x="1000125" y="2714625"/>
            <a:ext cx="357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Л</a:t>
            </a:r>
          </a:p>
        </p:txBody>
      </p:sp>
      <p:sp>
        <p:nvSpPr>
          <p:cNvPr id="28713" name="Прямоугольник 44"/>
          <p:cNvSpPr>
            <a:spLocks noChangeArrowheads="1"/>
          </p:cNvSpPr>
          <p:nvPr/>
        </p:nvSpPr>
        <p:spPr bwMode="auto">
          <a:xfrm>
            <a:off x="1714500" y="2714625"/>
            <a:ext cx="285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Е</a:t>
            </a:r>
          </a:p>
        </p:txBody>
      </p:sp>
      <p:sp>
        <p:nvSpPr>
          <p:cNvPr id="46" name="Прямоугольник 45"/>
          <p:cNvSpPr>
            <a:spLocks noChangeArrowheads="1"/>
          </p:cNvSpPr>
          <p:nvPr/>
        </p:nvSpPr>
        <p:spPr bwMode="auto">
          <a:xfrm>
            <a:off x="2071688" y="2714625"/>
            <a:ext cx="357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П</a:t>
            </a:r>
          </a:p>
        </p:txBody>
      </p:sp>
      <p:sp>
        <p:nvSpPr>
          <p:cNvPr id="47" name="Прямоугольник 46"/>
          <p:cNvSpPr>
            <a:spLocks noChangeArrowheads="1"/>
          </p:cNvSpPr>
          <p:nvPr/>
        </p:nvSpPr>
        <p:spPr bwMode="auto">
          <a:xfrm>
            <a:off x="2428875" y="271462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Р</a:t>
            </a:r>
          </a:p>
        </p:txBody>
      </p:sp>
      <p:sp>
        <p:nvSpPr>
          <p:cNvPr id="48" name="Прямоугольник 47"/>
          <p:cNvSpPr>
            <a:spLocks noChangeArrowheads="1"/>
          </p:cNvSpPr>
          <p:nvPr/>
        </p:nvSpPr>
        <p:spPr bwMode="auto">
          <a:xfrm>
            <a:off x="2786063" y="2714625"/>
            <a:ext cx="357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И</a:t>
            </a:r>
          </a:p>
        </p:txBody>
      </p:sp>
      <p:sp>
        <p:nvSpPr>
          <p:cNvPr id="28717" name="Прямоугольник 48"/>
          <p:cNvSpPr>
            <a:spLocks noChangeArrowheads="1"/>
          </p:cNvSpPr>
          <p:nvPr/>
        </p:nvSpPr>
        <p:spPr bwMode="auto">
          <a:xfrm>
            <a:off x="3143250" y="2714625"/>
            <a:ext cx="285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Г</a:t>
            </a:r>
          </a:p>
        </p:txBody>
      </p:sp>
      <p:sp>
        <p:nvSpPr>
          <p:cNvPr id="50" name="Прямоугольник 49"/>
          <p:cNvSpPr>
            <a:spLocks noChangeArrowheads="1"/>
          </p:cNvSpPr>
          <p:nvPr/>
        </p:nvSpPr>
        <p:spPr bwMode="auto">
          <a:xfrm>
            <a:off x="3929063" y="2714625"/>
            <a:ext cx="357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П</a:t>
            </a:r>
          </a:p>
        </p:txBody>
      </p:sp>
      <p:sp>
        <p:nvSpPr>
          <p:cNvPr id="51" name="Прямоугольник 50"/>
          <p:cNvSpPr>
            <a:spLocks noChangeArrowheads="1"/>
          </p:cNvSpPr>
          <p:nvPr/>
        </p:nvSpPr>
        <p:spPr bwMode="auto">
          <a:xfrm>
            <a:off x="4214813" y="271462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Р</a:t>
            </a:r>
          </a:p>
        </p:txBody>
      </p:sp>
      <p:sp>
        <p:nvSpPr>
          <p:cNvPr id="52" name="Прямоугольник 51"/>
          <p:cNvSpPr>
            <a:spLocks noChangeArrowheads="1"/>
          </p:cNvSpPr>
          <p:nvPr/>
        </p:nvSpPr>
        <p:spPr bwMode="auto">
          <a:xfrm>
            <a:off x="4572000" y="271462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Д</a:t>
            </a:r>
          </a:p>
        </p:txBody>
      </p:sp>
      <p:sp>
        <p:nvSpPr>
          <p:cNvPr id="53" name="Прямоугольник 52"/>
          <p:cNvSpPr>
            <a:spLocks noChangeArrowheads="1"/>
          </p:cNvSpPr>
          <p:nvPr/>
        </p:nvSpPr>
        <p:spPr bwMode="auto">
          <a:xfrm>
            <a:off x="3429000" y="2714625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Д</a:t>
            </a:r>
          </a:p>
        </p:txBody>
      </p:sp>
      <p:sp>
        <p:nvSpPr>
          <p:cNvPr id="28722" name="Прямоугольник 53"/>
          <p:cNvSpPr>
            <a:spLocks noChangeArrowheads="1"/>
          </p:cNvSpPr>
          <p:nvPr/>
        </p:nvSpPr>
        <p:spPr bwMode="auto">
          <a:xfrm>
            <a:off x="5000625" y="2714625"/>
            <a:ext cx="285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К</a:t>
            </a:r>
          </a:p>
        </p:txBody>
      </p:sp>
      <p:sp>
        <p:nvSpPr>
          <p:cNvPr id="55" name="Прямоугольник 54"/>
          <p:cNvSpPr>
            <a:spLocks noChangeArrowheads="1"/>
          </p:cNvSpPr>
          <p:nvPr/>
        </p:nvSpPr>
        <p:spPr bwMode="auto">
          <a:xfrm>
            <a:off x="5286375" y="2714625"/>
            <a:ext cx="357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Т</a:t>
            </a:r>
          </a:p>
        </p:txBody>
      </p:sp>
      <p:sp>
        <p:nvSpPr>
          <p:cNvPr id="28724" name="Прямоугольник 55"/>
          <p:cNvSpPr>
            <a:spLocks noChangeArrowheads="1"/>
          </p:cNvSpPr>
          <p:nvPr/>
        </p:nvSpPr>
        <p:spPr bwMode="auto">
          <a:xfrm>
            <a:off x="5643563" y="2714625"/>
            <a:ext cx="357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О</a:t>
            </a:r>
          </a:p>
        </p:txBody>
      </p:sp>
      <p:sp>
        <p:nvSpPr>
          <p:cNvPr id="57" name="Прямоугольник 56"/>
          <p:cNvSpPr>
            <a:spLocks noChangeArrowheads="1"/>
          </p:cNvSpPr>
          <p:nvPr/>
        </p:nvSpPr>
        <p:spPr bwMode="auto">
          <a:xfrm>
            <a:off x="6000750" y="2714625"/>
            <a:ext cx="285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Т</a:t>
            </a:r>
          </a:p>
        </p:txBody>
      </p:sp>
      <p:sp>
        <p:nvSpPr>
          <p:cNvPr id="28726" name="Прямоугольник 58"/>
          <p:cNvSpPr>
            <a:spLocks noChangeArrowheads="1"/>
          </p:cNvSpPr>
          <p:nvPr/>
        </p:nvSpPr>
        <p:spPr bwMode="auto">
          <a:xfrm rot="10800000" flipV="1">
            <a:off x="1428750" y="3446463"/>
            <a:ext cx="357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В</a:t>
            </a:r>
          </a:p>
        </p:txBody>
      </p:sp>
      <p:sp>
        <p:nvSpPr>
          <p:cNvPr id="28727" name="Прямоугольник 60"/>
          <p:cNvSpPr>
            <a:spLocks noChangeArrowheads="1"/>
          </p:cNvSpPr>
          <p:nvPr/>
        </p:nvSpPr>
        <p:spPr bwMode="auto">
          <a:xfrm rot="10800000" flipV="1">
            <a:off x="1857375" y="3448050"/>
            <a:ext cx="285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Б</a:t>
            </a:r>
          </a:p>
        </p:txBody>
      </p: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 rot="10800000" flipV="1">
            <a:off x="2071688" y="3457575"/>
            <a:ext cx="357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Х</a:t>
            </a:r>
          </a:p>
        </p:txBody>
      </p:sp>
      <p:sp>
        <p:nvSpPr>
          <p:cNvPr id="28729" name="Прямоугольник 62"/>
          <p:cNvSpPr>
            <a:spLocks noChangeArrowheads="1"/>
          </p:cNvSpPr>
          <p:nvPr/>
        </p:nvSpPr>
        <p:spPr bwMode="auto">
          <a:xfrm rot="10800000" flipV="1">
            <a:off x="2428875" y="3460750"/>
            <a:ext cx="357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О</a:t>
            </a:r>
          </a:p>
        </p:txBody>
      </p:sp>
      <p:sp>
        <p:nvSpPr>
          <p:cNvPr id="64" name="Прямоугольник 63"/>
          <p:cNvSpPr>
            <a:spLocks noChangeArrowheads="1"/>
          </p:cNvSpPr>
          <p:nvPr/>
        </p:nvSpPr>
        <p:spPr bwMode="auto">
          <a:xfrm rot="10800000" flipH="1" flipV="1">
            <a:off x="2786063" y="3451225"/>
            <a:ext cx="3571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М</a:t>
            </a:r>
          </a:p>
        </p:txBody>
      </p:sp>
      <p:sp>
        <p:nvSpPr>
          <p:cNvPr id="65" name="Прямоугольник 64"/>
          <p:cNvSpPr>
            <a:spLocks noChangeArrowheads="1"/>
          </p:cNvSpPr>
          <p:nvPr/>
        </p:nvSpPr>
        <p:spPr bwMode="auto">
          <a:xfrm rot="10800000" flipV="1">
            <a:off x="3857625" y="3448050"/>
            <a:ext cx="285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Х</a:t>
            </a:r>
          </a:p>
        </p:txBody>
      </p:sp>
      <p:sp>
        <p:nvSpPr>
          <p:cNvPr id="66" name="Прямоугольник 65"/>
          <p:cNvSpPr>
            <a:spLocks noChangeArrowheads="1"/>
          </p:cNvSpPr>
          <p:nvPr/>
        </p:nvSpPr>
        <p:spPr bwMode="auto">
          <a:xfrm>
            <a:off x="3143250" y="3429000"/>
            <a:ext cx="357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Т</a:t>
            </a:r>
          </a:p>
        </p:txBody>
      </p:sp>
      <p:sp>
        <p:nvSpPr>
          <p:cNvPr id="67" name="Прямоугольник 66"/>
          <p:cNvSpPr>
            <a:spLocks noChangeArrowheads="1"/>
          </p:cNvSpPr>
          <p:nvPr/>
        </p:nvSpPr>
        <p:spPr bwMode="auto">
          <a:xfrm>
            <a:off x="4143375" y="3429000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М</a:t>
            </a:r>
          </a:p>
        </p:txBody>
      </p:sp>
      <p:sp>
        <p:nvSpPr>
          <p:cNvPr id="68" name="Прямоугольник 67"/>
          <p:cNvSpPr>
            <a:spLocks noChangeArrowheads="1"/>
          </p:cNvSpPr>
          <p:nvPr/>
        </p:nvSpPr>
        <p:spPr bwMode="auto">
          <a:xfrm>
            <a:off x="4572000" y="3429000"/>
            <a:ext cx="428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Т</a:t>
            </a:r>
          </a:p>
        </p:txBody>
      </p:sp>
      <p:sp>
        <p:nvSpPr>
          <p:cNvPr id="69" name="Прямоугольник 68"/>
          <p:cNvSpPr>
            <a:spLocks noChangeArrowheads="1"/>
          </p:cNvSpPr>
          <p:nvPr/>
        </p:nvSpPr>
        <p:spPr bwMode="auto">
          <a:xfrm rot="10800000" flipV="1">
            <a:off x="928688" y="4572000"/>
            <a:ext cx="5857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Тяжело в ученье – легко в бою!</a:t>
            </a:r>
            <a:endParaRPr lang="ru-RU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allAtOnce"/>
      <p:bldP spid="8" grpId="0"/>
      <p:bldP spid="10" grpId="0"/>
      <p:bldP spid="11" grpId="0"/>
      <p:bldP spid="13" grpId="0"/>
      <p:bldP spid="24" grpId="0"/>
      <p:bldP spid="25" grpId="0"/>
      <p:bldP spid="26" grpId="0"/>
      <p:bldP spid="29" grpId="0"/>
      <p:bldP spid="29" grpId="1"/>
      <p:bldP spid="30" grpId="0"/>
      <p:bldP spid="31" grpId="0"/>
      <p:bldP spid="32" grpId="0"/>
      <p:bldP spid="35" grpId="0"/>
      <p:bldP spid="37" grpId="0"/>
      <p:bldP spid="38" grpId="0"/>
      <p:bldP spid="41" grpId="0"/>
      <p:bldP spid="42" grpId="0"/>
      <p:bldP spid="46" grpId="0"/>
      <p:bldP spid="66" grpId="0"/>
      <p:bldP spid="67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8" y="0"/>
            <a:ext cx="9185949" cy="6889462"/>
          </a:xfrm>
        </p:spPr>
      </p:pic>
    </p:spTree>
    <p:extLst>
      <p:ext uri="{BB962C8B-B14F-4D97-AF65-F5344CB8AC3E}">
        <p14:creationId xmlns:p14="http://schemas.microsoft.com/office/powerpoint/2010/main" val="2838323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214438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75" y="1571625"/>
            <a:ext cx="7715250" cy="3929063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bg1"/>
              </a:solidFill>
            </a:endParaRP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                                             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etryasheva-Anna---Moy-papa-minusmp3-wwwmp3sortbiz(freemuzichka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1418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25" y="214313"/>
            <a:ext cx="4714875" cy="6429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Конкурс-разминка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3" y="1071563"/>
            <a:ext cx="6786562" cy="514350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tx1"/>
                </a:solidFill>
              </a:rPr>
              <a:t>1.Вооружённые силы государства.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2. Командир судна.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3. Мальчик-матрос.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4</a:t>
            </a:r>
            <a:r>
              <a:rPr lang="ru-RU" dirty="0" smtClean="0">
                <a:solidFill>
                  <a:schemeClr val="tx1"/>
                </a:solidFill>
              </a:rPr>
              <a:t>. Знак </a:t>
            </a:r>
            <a:r>
              <a:rPr lang="ru-RU" dirty="0" smtClean="0">
                <a:solidFill>
                  <a:schemeClr val="tx1"/>
                </a:solidFill>
              </a:rPr>
              <a:t>на морской бескозырке.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5. Торжественное обещание воина.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6. Повозка с пулемётом.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7. Защитник Отечества.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8.Солдатская обувь без шнурков.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 flipH="1">
            <a:off x="6429375" y="857250"/>
            <a:ext cx="2286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1.армия</a:t>
            </a:r>
          </a:p>
          <a:p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2.капитан</a:t>
            </a:r>
          </a:p>
          <a:p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3.юнга</a:t>
            </a:r>
          </a:p>
          <a:p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4.якорь</a:t>
            </a:r>
          </a:p>
          <a:p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5.присяга</a:t>
            </a:r>
          </a:p>
          <a:p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6.тачанка</a:t>
            </a:r>
          </a:p>
          <a:p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7.солдат</a:t>
            </a:r>
          </a:p>
          <a:p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8.сапоги</a:t>
            </a:r>
          </a:p>
          <a:p>
            <a:endParaRPr lang="ru-RU" sz="3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88"/>
            <a:ext cx="7100888" cy="5000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Конкурс-разминка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50" y="1000125"/>
            <a:ext cx="5715000" cy="4857750"/>
          </a:xfrm>
        </p:spPr>
        <p:txBody>
          <a:bodyPr rtlCol="0">
            <a:normAutofit lnSpcReduction="1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9. Склад оружия боеприпасов.  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10. Яма от взрыва бомбы. 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tabLst>
                <a:tab pos="2686050" algn="l"/>
              </a:tabLst>
              <a:defRPr/>
            </a:pPr>
            <a:r>
              <a:rPr lang="ru-RU" dirty="0" smtClean="0">
                <a:solidFill>
                  <a:schemeClr val="tx1"/>
                </a:solidFill>
              </a:rPr>
              <a:t>11. Торжественный смотр войск.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12. Воздушный флот.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13.Сумка школьника и солдата.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14. Любовь к родине.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15. Металл для стойких солдатиков.</a:t>
            </a:r>
            <a:r>
              <a:rPr lang="ru-RU" dirty="0"/>
              <a:t> 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 flipH="1">
            <a:off x="5930900" y="928688"/>
            <a:ext cx="26431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C00000"/>
                </a:solidFill>
              </a:rPr>
              <a:t>9</a:t>
            </a:r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.арсенал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 flipH="1">
            <a:off x="5929313" y="1428750"/>
            <a:ext cx="2571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C00000"/>
                </a:solidFill>
              </a:rPr>
              <a:t>10</a:t>
            </a:r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.воронка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857875" y="2001838"/>
            <a:ext cx="28575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>
                <a:solidFill>
                  <a:srgbClr val="C00000"/>
                </a:solidFill>
                <a:cs typeface="Times New Roman" pitchFamily="18" charset="0"/>
              </a:rPr>
              <a:t>11</a:t>
            </a:r>
            <a:r>
              <a:rPr lang="ru-RU" sz="320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.парад</a:t>
            </a:r>
            <a:endParaRPr lang="ru-RU" sz="320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929313" y="2824163"/>
            <a:ext cx="25717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>
                <a:solidFill>
                  <a:srgbClr val="C00000"/>
                </a:solidFill>
                <a:cs typeface="Times New Roman" pitchFamily="18" charset="0"/>
              </a:rPr>
              <a:t>13</a:t>
            </a:r>
            <a:r>
              <a:rPr lang="ru-RU" sz="320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.авиация</a:t>
            </a:r>
            <a:endParaRPr lang="ru-RU" sz="320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929313" y="3478213"/>
            <a:ext cx="22145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>
                <a:solidFill>
                  <a:srgbClr val="C00000"/>
                </a:solidFill>
                <a:cs typeface="Times New Roman" pitchFamily="18" charset="0"/>
              </a:rPr>
              <a:t>13</a:t>
            </a:r>
            <a:r>
              <a:rPr lang="ru-RU" sz="320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.ранец</a:t>
            </a:r>
            <a:endParaRPr lang="ru-RU" sz="320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 flipH="1">
            <a:off x="5287963" y="4143375"/>
            <a:ext cx="33575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C00000"/>
                </a:solidFill>
              </a:rPr>
              <a:t>14</a:t>
            </a:r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.патриотизм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 flipH="1">
            <a:off x="4857750" y="4857750"/>
            <a:ext cx="3429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C00000"/>
                </a:solidFill>
              </a:rPr>
              <a:t>15</a:t>
            </a:r>
            <a:r>
              <a:rPr lang="ru-RU" sz="3200">
                <a:solidFill>
                  <a:srgbClr val="C00000"/>
                </a:solidFill>
                <a:latin typeface="Calibri" pitchFamily="34" charset="0"/>
              </a:rPr>
              <a:t>.олово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25" grpId="0"/>
      <p:bldP spid="1026" grpId="0"/>
      <p:bldP spid="102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88"/>
            <a:ext cx="77724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Конкурс </a:t>
            </a:r>
            <a:r>
              <a:rPr lang="ru-RU" dirty="0" smtClean="0"/>
              <a:t>«Отгадай загадку»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9125" y="1143000"/>
            <a:ext cx="4071938" cy="4000500"/>
          </a:xfrm>
        </p:spPr>
        <p:txBody>
          <a:bodyPr rtlCol="0">
            <a:normAutofit lnSpcReduction="10000"/>
          </a:bodyPr>
          <a:lstStyle/>
          <a:p>
            <a:pPr marL="514350" indent="-514350" algn="l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dirty="0">
                <a:solidFill>
                  <a:schemeClr val="tx1"/>
                </a:solidFill>
              </a:rPr>
              <a:t>     Без разгона ввысь взлетает,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Стрекозу напоминает,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Отправляется в полет,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наш российский…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marL="514350" indent="-514350"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     </a:t>
            </a:r>
            <a:r>
              <a:rPr lang="ru-RU" dirty="0" smtClean="0">
                <a:solidFill>
                  <a:srgbClr val="C00000"/>
                </a:solidFill>
              </a:rPr>
              <a:t>(</a:t>
            </a:r>
            <a:r>
              <a:rPr lang="ru-RU" dirty="0">
                <a:solidFill>
                  <a:srgbClr val="C00000"/>
                </a:solidFill>
              </a:rPr>
              <a:t>вертолет )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0484" name="Rectangle 1"/>
          <p:cNvSpPr>
            <a:spLocks noChangeArrowheads="1"/>
          </p:cNvSpPr>
          <p:nvPr/>
        </p:nvSpPr>
        <p:spPr bwMode="auto">
          <a:xfrm>
            <a:off x="4500563" y="5859463"/>
            <a:ext cx="428625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400">
                <a:solidFill>
                  <a:srgbClr val="226644"/>
                </a:solidFill>
                <a:ea typeface="Times New Roman" pitchFamily="18" charset="0"/>
                <a:cs typeface="Arial" charset="0"/>
              </a:rPr>
              <a:t>. </a:t>
            </a:r>
            <a:r>
              <a:rPr lang="ru-RU" sz="1400">
                <a:solidFill>
                  <a:srgbClr val="226644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 </a:t>
            </a:r>
            <a:endParaRPr lang="ru-RU" sz="320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pic>
        <p:nvPicPr>
          <p:cNvPr id="16387" name="Picture 3" descr="http://airspot.ru/catalogue_image/filename/6420/thumb/mi6pzh-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00240"/>
            <a:ext cx="4345200" cy="24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313"/>
            <a:ext cx="7600950" cy="6429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Конкурс «Отгадай загадку»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6188" y="1285875"/>
            <a:ext cx="4714875" cy="3500438"/>
          </a:xfrm>
        </p:spPr>
        <p:txBody>
          <a:bodyPr rtlCol="0">
            <a:normAutofit lnSpcReduction="10000"/>
          </a:bodyPr>
          <a:lstStyle/>
          <a:p>
            <a:pPr algn="l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2.  Кто, ребята, на границе</a:t>
            </a:r>
            <a:endParaRPr lang="ru-RU" dirty="0">
              <a:solidFill>
                <a:schemeClr val="tx1"/>
              </a:solidFill>
            </a:endParaRPr>
          </a:p>
          <a:p>
            <a:pPr algn="l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 Нашу землю </a:t>
            </a:r>
            <a:r>
              <a:rPr lang="ru-RU" dirty="0" smtClean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стережет,</a:t>
            </a:r>
            <a:endParaRPr lang="ru-RU" dirty="0" smtClean="0">
              <a:solidFill>
                <a:schemeClr val="tx1"/>
              </a:solidFill>
            </a:endParaRPr>
          </a:p>
          <a:p>
            <a:pPr algn="l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Чтоб </a:t>
            </a:r>
            <a:r>
              <a:rPr lang="ru-RU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работать и учиться</a:t>
            </a:r>
            <a:endParaRPr lang="ru-RU" dirty="0">
              <a:solidFill>
                <a:schemeClr val="tx1"/>
              </a:solidFill>
            </a:endParaRPr>
          </a:p>
          <a:p>
            <a:pPr algn="l" eaLnBrk="0" hangingPunc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dirty="0" smtClean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  Мог </a:t>
            </a:r>
            <a:r>
              <a:rPr lang="ru-RU" dirty="0">
                <a:solidFill>
                  <a:schemeClr val="tx1"/>
                </a:solidFill>
                <a:ea typeface="Times New Roman" pitchFamily="18" charset="0"/>
                <a:cs typeface="Arial" pitchFamily="34" charset="0"/>
              </a:rPr>
              <a:t>спокойно наш народ? </a:t>
            </a:r>
            <a:endParaRPr lang="ru-RU" dirty="0" smtClean="0">
              <a:solidFill>
                <a:schemeClr val="tx1"/>
              </a:solidFill>
              <a:ea typeface="Times New Roman" pitchFamily="18" charset="0"/>
              <a:cs typeface="Arial" pitchFamily="34" charset="0"/>
            </a:endParaRPr>
          </a:p>
          <a:p>
            <a:pPr algn="l" eaLnBrk="0" hangingPunct="0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                       Пограничник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2770" name="Picture 2" descr="http://vampodarok.com/cards/pictures/job/05/den-pogranichnika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285860"/>
            <a:ext cx="2762496" cy="39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88"/>
            <a:ext cx="7243763" cy="5000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Конкурс «Отгадай загадку»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7625" y="1428750"/>
            <a:ext cx="4929188" cy="4210050"/>
          </a:xfrm>
        </p:spPr>
        <p:txBody>
          <a:bodyPr rtlCol="0">
            <a:normAutofit fontScale="925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dirty="0" smtClean="0">
                <a:solidFill>
                  <a:schemeClr val="tx1"/>
                </a:solidFill>
              </a:rPr>
              <a:t>3.Снова </a:t>
            </a:r>
            <a:r>
              <a:rPr lang="ru-RU" sz="3500" dirty="0">
                <a:solidFill>
                  <a:schemeClr val="tx1"/>
                </a:solidFill>
              </a:rPr>
              <a:t>в бой машина мчится,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dirty="0" smtClean="0">
                <a:solidFill>
                  <a:schemeClr val="tx1"/>
                </a:solidFill>
              </a:rPr>
              <a:t>Режут </a:t>
            </a:r>
            <a:r>
              <a:rPr lang="ru-RU" sz="3500" dirty="0">
                <a:solidFill>
                  <a:schemeClr val="tx1"/>
                </a:solidFill>
              </a:rPr>
              <a:t>землю гусеницы,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dirty="0" smtClean="0">
                <a:solidFill>
                  <a:schemeClr val="tx1"/>
                </a:solidFill>
              </a:rPr>
              <a:t>Та </a:t>
            </a:r>
            <a:r>
              <a:rPr lang="ru-RU" sz="3500" dirty="0">
                <a:solidFill>
                  <a:schemeClr val="tx1"/>
                </a:solidFill>
              </a:rPr>
              <a:t>машина в поле чистом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dirty="0" smtClean="0">
                <a:solidFill>
                  <a:schemeClr val="tx1"/>
                </a:solidFill>
              </a:rPr>
              <a:t>Управляется …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dirty="0">
                <a:solidFill>
                  <a:schemeClr val="tx1"/>
                </a:solidFill>
              </a:rPr>
              <a:t> </a:t>
            </a:r>
            <a:r>
              <a:rPr lang="ru-RU" sz="3500" dirty="0" smtClean="0">
                <a:solidFill>
                  <a:schemeClr val="tx1"/>
                </a:solidFill>
              </a:rPr>
              <a:t>               </a:t>
            </a:r>
            <a:r>
              <a:rPr lang="ru-RU" sz="3500" dirty="0" smtClean="0">
                <a:solidFill>
                  <a:srgbClr val="C00000"/>
                </a:solidFill>
              </a:rPr>
              <a:t>(танкистом</a:t>
            </a:r>
            <a:r>
              <a:rPr lang="ru-RU" sz="3500" dirty="0">
                <a:solidFill>
                  <a:srgbClr val="C00000"/>
                </a:solidFill>
              </a:rPr>
              <a:t>)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dirty="0">
                <a:solidFill>
                  <a:schemeClr val="tx1"/>
                </a:solidFill>
              </a:rPr>
              <a:t> 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21507" name="Picture 3" descr="http://img.lenta.ru/news/2009/06/10/debt/pic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3456000" cy="259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7858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dirty="0" smtClean="0"/>
              <a:t>Наш солдат умом богат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3" y="1285875"/>
            <a:ext cx="6215062" cy="3929063"/>
          </a:xfrm>
        </p:spPr>
        <p:txBody>
          <a:bodyPr rtlCol="0">
            <a:normAutofit fontScale="92500" lnSpcReduction="20000"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500" dirty="0">
                <a:solidFill>
                  <a:schemeClr val="tx1"/>
                </a:solidFill>
              </a:rPr>
              <a:t>Какое число получится, если к количеству богатырей, которыми руководил Черномор, прибавить количество гномов, у которых жила Белоснежка, вычесть количество поросят и прибавить количество братьев Ивана-дурака?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 rot="10800000" flipV="1">
            <a:off x="1857375" y="4652963"/>
            <a:ext cx="4143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(33+7-3+2=39)</a:t>
            </a:r>
            <a:endParaRPr lang="ru-RU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5715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Наш солдат умом богат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25" y="1071563"/>
            <a:ext cx="6772275" cy="3786187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solidFill>
                  <a:schemeClr val="tx1"/>
                </a:solidFill>
              </a:rPr>
              <a:t>К количеству месяцев, которых встретила падчерица на лесной поляне, прибавить количество козлят, которые остались одни дома и вычесть количество сестер Крошечки </a:t>
            </a:r>
            <a:r>
              <a:rPr lang="ru-RU" dirty="0" smtClean="0">
                <a:solidFill>
                  <a:schemeClr val="tx1"/>
                </a:solidFill>
              </a:rPr>
              <a:t>- Хаврошечки</a:t>
            </a:r>
            <a:r>
              <a:rPr lang="ru-RU" dirty="0">
                <a:solidFill>
                  <a:schemeClr val="tx1"/>
                </a:solidFill>
              </a:rPr>
              <a:t>.</a:t>
            </a:r>
            <a:r>
              <a:rPr lang="ru-RU" dirty="0"/>
              <a:t> </a:t>
            </a: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 rot="10800000" flipV="1">
            <a:off x="1428750" y="4506913"/>
            <a:ext cx="28575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320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(12+7-3=16)</a:t>
            </a:r>
            <a:endParaRPr lang="ru-RU" sz="32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269</Words>
  <Application>Microsoft Office PowerPoint</Application>
  <PresentationFormat>Экран (4:3)</PresentationFormat>
  <Paragraphs>122</Paragraphs>
  <Slides>11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  </vt:lpstr>
      <vt:lpstr>Конкурс-разминка</vt:lpstr>
      <vt:lpstr>Конкурс-разминка</vt:lpstr>
      <vt:lpstr>Конкурс «Отгадай загадку» </vt:lpstr>
      <vt:lpstr> Конкурс «Отгадай загадку» </vt:lpstr>
      <vt:lpstr>  Конкурс «Отгадай загадку»  </vt:lpstr>
      <vt:lpstr>  Наш солдат умом богат  </vt:lpstr>
      <vt:lpstr> Наш солдат умом богат </vt:lpstr>
      <vt:lpstr>Будь внимателен, солдат!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Дима</cp:lastModifiedBy>
  <cp:revision>76</cp:revision>
  <dcterms:created xsi:type="dcterms:W3CDTF">2015-02-10T19:51:44Z</dcterms:created>
  <dcterms:modified xsi:type="dcterms:W3CDTF">2016-02-25T17:48:41Z</dcterms:modified>
</cp:coreProperties>
</file>