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2" r:id="rId4"/>
    <p:sldId id="264" r:id="rId5"/>
    <p:sldId id="284" r:id="rId6"/>
    <p:sldId id="286" r:id="rId7"/>
    <p:sldId id="287" r:id="rId8"/>
    <p:sldId id="288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CD587-3354-4C75-B063-604E7225E22B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613E-C4A9-4678-AA2C-ED1EC573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Родительское собрание </a:t>
            </a:r>
            <a:br>
              <a:rPr lang="ru-RU" dirty="0" smtClean="0"/>
            </a:br>
            <a:r>
              <a:rPr lang="ru-RU" dirty="0" smtClean="0"/>
              <a:t>для 9-х классов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Май 2017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Формирование индивидуальных учебных планов в 10-м классе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ОЧЕНЬ ХОРОШО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945842"/>
            <a:ext cx="9782176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5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учебный план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индивидуальным учебным планом понимается совокупность учебных предметов (курсов), выбранных для освоения обучающимися из учебного плана общеобразовательного учреждения, составленного на основе Федерального базового учебного плана.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6632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Предметы по выбору для формирования ИУП в М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ОУ Лицей №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учебный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61331"/>
              </p:ext>
            </p:extLst>
          </p:nvPr>
        </p:nvGraphicFramePr>
        <p:xfrm>
          <a:off x="285720" y="764704"/>
          <a:ext cx="8606760" cy="6040310"/>
        </p:xfrm>
        <a:graphic>
          <a:graphicData uri="http://schemas.openxmlformats.org/drawingml/2006/table">
            <a:tbl>
              <a:tblPr/>
              <a:tblGrid>
                <a:gridCol w="4214272"/>
                <a:gridCol w="1512168"/>
                <a:gridCol w="1512168"/>
                <a:gridCol w="1368152"/>
              </a:tblGrid>
              <a:tr h="2841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Предметы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Часовая нагрузка в неделю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Профильный уровень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Calibri"/>
                          <a:cs typeface="Times New Roman"/>
                        </a:rPr>
                        <a:t>Углублённое изучение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Иностранный язык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 с экономикой и правом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 регионального развития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Основы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безопасности жизнедеятельности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-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Информатика и ИКТ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География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53" y="258746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Федерального закона «Об образовании» 29.12.2012 № 273-ФЗ, ст. 61 в связи с получением основного общего образования (завершением обучения)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учащимися образовательные отношения прекращаются и для получения среднего общего образования обучающийся должен быть вновь зачислен в образовательную организацию.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Зачисление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МБОУ Лицей № 2 осуществляется на основании Федерального закона от 29.12.2012 № 273-ФЗ «Об образовании в Российской Федерации», а так же «Положения об  организации индивидуального отбора при приеме либо переводе в МБОУ Лицей № 2», разработанного на основании Постановления Правительства Красноярского края от 15.07.2014 № 298-п «Об утверждении Порядка и случаев организации индивидуального отбора при приеме либо переводе в государственные и муниципальные образовательные организации, находящиеся на территории Красноярского края, для получения основного общего и среднего общего образования с углубленным изучением отдельных учебных предметов или для профильного обучения».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Положением Вы можете познакомиться на сайте Лицея №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разделе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об образовательной организации/Документы/Положения.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112721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78295"/>
              </p:ext>
            </p:extLst>
          </p:nvPr>
        </p:nvGraphicFramePr>
        <p:xfrm>
          <a:off x="251520" y="260642"/>
          <a:ext cx="8568951" cy="6936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4648912"/>
                <a:gridCol w="1390837"/>
                <a:gridCol w="1138365"/>
                <a:gridCol w="1390837"/>
              </a:tblGrid>
              <a:tr h="401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 gridSpan="3">
                  <a:txBody>
                    <a:bodyPr/>
                    <a:lstStyle/>
                    <a:p>
                      <a:pPr marR="7416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недельных часов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566">
                <a:tc gridSpan="4">
                  <a:txBody>
                    <a:bodyPr/>
                    <a:lstStyle/>
                    <a:p>
                      <a:pPr marR="7416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Базовые учебные предметы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0040" marR="40040" marT="0" marB="0"/>
                </a:tc>
              </a:tr>
              <a:tr h="164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(включая экономику и право)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 gridSpan="4">
                  <a:txBody>
                    <a:bodyPr/>
                    <a:lstStyle/>
                    <a:p>
                      <a:pPr marL="0" marR="7416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Профильные учебные предметы</a:t>
                      </a: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2805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2805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marR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280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 gridSpan="4">
                  <a:txBody>
                    <a:bodyPr/>
                    <a:lstStyle/>
                    <a:p>
                      <a:pPr marL="0" marR="7416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2805" algn="l"/>
                        </a:tabLs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Региональный компонент </a:t>
                      </a: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регионального развития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 gridSpan="4">
                  <a:txBody>
                    <a:bodyPr/>
                    <a:lstStyle/>
                    <a:p>
                      <a:pPr marL="0" marR="7416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2805" algn="l"/>
                        </a:tabLs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III. Компонент образовательного учреждения</a:t>
                      </a: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Элективный курс «Как успешно написать эссе»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Физический практикум</a:t>
                      </a:r>
                      <a:endParaRPr lang="ru-RU" sz="1400" b="0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20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«Мега - класс»</a:t>
                      </a:r>
                      <a:endParaRPr lang="ru-RU" sz="1400" b="0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174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</a:tr>
              <a:tr h="401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Предельно допустимая аудиторная нагрузка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040" marR="400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8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80212"/>
              </p:ext>
            </p:extLst>
          </p:nvPr>
        </p:nvGraphicFramePr>
        <p:xfrm>
          <a:off x="251520" y="188636"/>
          <a:ext cx="8640960" cy="66879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4307495"/>
                <a:gridCol w="1572179"/>
                <a:gridCol w="1315251"/>
                <a:gridCol w="1446035"/>
              </a:tblGrid>
              <a:tr h="282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недельных часов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4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Базовые учебные предметы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5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(включая экономику и право)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Профильные учебные предметы</a:t>
                      </a: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Региональный компонент </a:t>
                      </a: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регионального развития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209444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III. Компонент образовательного учреждения</a:t>
                      </a: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Элективный курс «Как успешно написать эссе»</a:t>
                      </a:r>
                      <a:endParaRPr lang="ru-RU" sz="1400" b="0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194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деятельность по биологии</a:t>
                      </a:r>
                      <a:endParaRPr lang="ru-RU" sz="1400" b="0" i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333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Проектная деятельность по химии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</a:tr>
              <a:tr h="41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Предельно допустимая аудиторная нагрузка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883" marR="408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52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09373"/>
              </p:ext>
            </p:extLst>
          </p:nvPr>
        </p:nvGraphicFramePr>
        <p:xfrm>
          <a:off x="251520" y="188648"/>
          <a:ext cx="8712968" cy="66910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4740288"/>
                <a:gridCol w="2117704"/>
                <a:gridCol w="1854976"/>
              </a:tblGrid>
              <a:tr h="323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недельных часов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6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Базовые учебные предметы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Профильные учебные предметы</a:t>
                      </a: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Региональный компонент </a:t>
                      </a: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регионального развития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2396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Компонент образовательного учреждения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практики, проекты, исследовательская деятельность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256" marR="46256" marT="0" marB="0"/>
                </a:tc>
              </a:tr>
              <a:tr h="4792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Предельно допустимая аудиторная нагрузка</a:t>
                      </a:r>
                    </a:p>
                  </a:txBody>
                  <a:tcPr marL="46256" marR="4625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46256" marR="462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137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</p:spPr>
        <p:txBody>
          <a:bodyPr>
            <a:noAutofit/>
          </a:bodyPr>
          <a:lstStyle/>
          <a:p>
            <a:pPr marL="365760" indent="-256032">
              <a:spcBef>
                <a:spcPct val="20000"/>
              </a:spcBef>
              <a:defRPr/>
            </a:pPr>
            <a:r>
              <a:rPr lang="ru-RU" sz="3600" b="1" dirty="0" err="1">
                <a:latin typeface="Times New Roman" pitchFamily="18" charset="0"/>
                <a:ea typeface="+mn-ea"/>
                <a:cs typeface="Times New Roman" pitchFamily="18" charset="0"/>
              </a:rPr>
              <a:t>Базыгина</a:t>
            </a:r>
            <a:r>
              <a:rPr lang="ru-RU" sz="3600" b="1" dirty="0">
                <a:latin typeface="Times New Roman" pitchFamily="18" charset="0"/>
                <a:ea typeface="+mn-ea"/>
                <a:cs typeface="Times New Roman" pitchFamily="18" charset="0"/>
              </a:rPr>
              <a:t> Мария Александровна</a:t>
            </a: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итоговая аттестация</a:t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методический кабинет (четверг)</a:t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err="1">
                <a:latin typeface="Times New Roman" pitchFamily="18" charset="0"/>
                <a:ea typeface="+mn-ea"/>
                <a:cs typeface="Times New Roman" pitchFamily="18" charset="0"/>
              </a:rPr>
              <a:t>Кухтачёва</a:t>
            </a:r>
            <a:r>
              <a:rPr lang="ru-RU" sz="3600" b="1" dirty="0">
                <a:latin typeface="Times New Roman" pitchFamily="18" charset="0"/>
                <a:ea typeface="+mn-ea"/>
                <a:cs typeface="Times New Roman" pitchFamily="18" charset="0"/>
              </a:rPr>
              <a:t> Ирина Витальевна</a:t>
            </a: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индивидуальный учебный план, формирование 10-х классов</a:t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кабинет заместителей директора </a:t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1 этаж  (среда)</a:t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+mn-ea"/>
                <a:cs typeface="Times New Roman" pitchFamily="18" charset="0"/>
              </a:rPr>
              <a:t>т.227-82-97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687</Words>
  <Application>Microsoft Office PowerPoint</Application>
  <PresentationFormat>Экран (4:3)</PresentationFormat>
  <Paragraphs>331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Родительское собрание  для 9-х классов  </vt:lpstr>
      <vt:lpstr>Презентация PowerPoint</vt:lpstr>
      <vt:lpstr>Индивидуальный учебный 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Базыгина Мария Александровна итоговая аттестация методический кабинет (четверг)  Кухтачёва Ирина Витальевна индивидуальный учебный план, формирование 10-х классов кабинет заместителей директора  1 этаж  (среда)  т.227-82-97</vt:lpstr>
    </vt:vector>
  </TitlesOfParts>
  <Company>Licey2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для 9-х классов</dc:title>
  <dc:creator>Name</dc:creator>
  <cp:lastModifiedBy>Кухтачёва</cp:lastModifiedBy>
  <cp:revision>39</cp:revision>
  <dcterms:created xsi:type="dcterms:W3CDTF">2010-02-13T01:59:25Z</dcterms:created>
  <dcterms:modified xsi:type="dcterms:W3CDTF">2017-05-16T10:37:04Z</dcterms:modified>
</cp:coreProperties>
</file>