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58" r:id="rId3"/>
    <p:sldId id="330" r:id="rId4"/>
    <p:sldId id="331" r:id="rId5"/>
    <p:sldId id="334" r:id="rId6"/>
    <p:sldId id="332" r:id="rId7"/>
    <p:sldId id="333" r:id="rId8"/>
    <p:sldId id="259" r:id="rId9"/>
    <p:sldId id="262" r:id="rId10"/>
    <p:sldId id="335" r:id="rId11"/>
    <p:sldId id="336" r:id="rId12"/>
    <p:sldId id="270" r:id="rId13"/>
    <p:sldId id="282" r:id="rId14"/>
    <p:sldId id="289" r:id="rId15"/>
    <p:sldId id="290" r:id="rId16"/>
    <p:sldId id="291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8" r:id="rId29"/>
    <p:sldId id="311" r:id="rId30"/>
    <p:sldId id="316" r:id="rId31"/>
    <p:sldId id="317" r:id="rId32"/>
    <p:sldId id="318" r:id="rId3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2029" y="61849"/>
            <a:ext cx="7807959" cy="1976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81" y="2381"/>
            <a:ext cx="9141618" cy="68556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8028" y="355663"/>
            <a:ext cx="8187943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0706" y="1594738"/>
            <a:ext cx="7942586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4213" y="836613"/>
            <a:ext cx="77724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Государственная (итоговая) аттестация выпускников </a:t>
            </a:r>
            <a:r>
              <a:rPr lang="en-US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IX</a:t>
            </a:r>
            <a: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 классов </a:t>
            </a:r>
            <a:b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в </a:t>
            </a:r>
            <a:r>
              <a:rPr lang="ru-RU" sz="6000" b="1" kern="0" dirty="0" smtClean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201</a:t>
            </a:r>
            <a:r>
              <a:rPr lang="en-US" sz="6000" b="1" kern="0" dirty="0" smtClean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9</a:t>
            </a:r>
            <a:r>
              <a:rPr lang="ru-RU" sz="6000" b="1" kern="0" dirty="0" smtClean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- </a:t>
            </a:r>
            <a:r>
              <a:rPr lang="ru-RU" sz="6000" b="1" kern="0" dirty="0" smtClean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20</a:t>
            </a:r>
            <a:r>
              <a:rPr lang="en-US" sz="6000" b="1" kern="0" dirty="0" smtClean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20</a:t>
            </a:r>
            <a:endParaRPr lang="ru-RU" sz="6000" b="1" kern="0" dirty="0">
              <a:solidFill>
                <a:srgbClr val="990000"/>
              </a:solidFill>
              <a:latin typeface="Monotype Corsiva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учебном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1905000"/>
            <a:ext cx="8763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10" dirty="0" smtClean="0">
                <a:latin typeface="Times New Roman"/>
                <a:cs typeface="Times New Roman"/>
              </a:rPr>
              <a:t>22 мая (пятница)</a:t>
            </a:r>
            <a:r>
              <a:rPr lang="ru-RU" sz="2000" spc="-10" dirty="0" smtClean="0">
                <a:latin typeface="Times New Roman"/>
                <a:cs typeface="Times New Roman"/>
              </a:rPr>
              <a:t> – иностранные языки (английский, французский, немецкий, испанский);</a:t>
            </a:r>
          </a:p>
          <a:p>
            <a:r>
              <a:rPr lang="ru-RU" sz="2000" b="1" spc="-10" dirty="0" smtClean="0">
                <a:latin typeface="Times New Roman"/>
                <a:cs typeface="Times New Roman"/>
              </a:rPr>
              <a:t>23 мая (суббота)</a:t>
            </a:r>
            <a:r>
              <a:rPr lang="ru-RU" sz="2000" spc="-10" dirty="0" smtClean="0">
                <a:latin typeface="Times New Roman"/>
                <a:cs typeface="Times New Roman"/>
              </a:rPr>
              <a:t> – иностранные языки (английский, французский, немецкий, испанский);</a:t>
            </a:r>
          </a:p>
          <a:p>
            <a:r>
              <a:rPr lang="ru-RU" sz="2000" b="1" spc="-10" dirty="0" smtClean="0">
                <a:latin typeface="Times New Roman"/>
                <a:cs typeface="Times New Roman"/>
              </a:rPr>
              <a:t>26 мая (вторник) </a:t>
            </a:r>
            <a:r>
              <a:rPr lang="ru-RU" sz="2000" spc="-10" dirty="0" smtClean="0">
                <a:latin typeface="Times New Roman"/>
                <a:cs typeface="Times New Roman"/>
              </a:rPr>
              <a:t>– история, физика, биология, химия;</a:t>
            </a:r>
          </a:p>
          <a:p>
            <a:r>
              <a:rPr lang="ru-RU" sz="2000" b="1" spc="-10" dirty="0" smtClean="0">
                <a:latin typeface="Times New Roman"/>
                <a:cs typeface="Times New Roman"/>
              </a:rPr>
              <a:t>29 мая (пятница)</a:t>
            </a:r>
            <a:r>
              <a:rPr lang="ru-RU" sz="2000" spc="-10" dirty="0" smtClean="0">
                <a:latin typeface="Times New Roman"/>
                <a:cs typeface="Times New Roman"/>
              </a:rPr>
              <a:t> – обществознание, информатика и информационно-коммуникационные технологии (ИКТ), география, химия;</a:t>
            </a:r>
          </a:p>
          <a:p>
            <a:r>
              <a:rPr lang="ru-RU" sz="2000" b="1" spc="-10" dirty="0" smtClean="0">
                <a:latin typeface="Times New Roman"/>
                <a:cs typeface="Times New Roman"/>
              </a:rPr>
              <a:t>30 мая (суббота) </a:t>
            </a:r>
            <a:r>
              <a:rPr lang="ru-RU" sz="2000" spc="-10" dirty="0" smtClean="0">
                <a:latin typeface="Times New Roman"/>
                <a:cs typeface="Times New Roman"/>
              </a:rPr>
              <a:t>– обществознание;</a:t>
            </a:r>
          </a:p>
          <a:p>
            <a:r>
              <a:rPr lang="ru-RU" sz="2000" b="1" spc="-10" dirty="0" smtClean="0">
                <a:latin typeface="Times New Roman"/>
                <a:cs typeface="Times New Roman"/>
              </a:rPr>
              <a:t>2 июня (вторник)</a:t>
            </a:r>
            <a:r>
              <a:rPr lang="ru-RU" sz="2000" spc="-10" dirty="0" smtClean="0">
                <a:latin typeface="Times New Roman"/>
                <a:cs typeface="Times New Roman"/>
              </a:rPr>
              <a:t> – русский язык;</a:t>
            </a:r>
          </a:p>
          <a:p>
            <a:r>
              <a:rPr lang="ru-RU" sz="2000" b="1" spc="-10" dirty="0" smtClean="0">
                <a:latin typeface="Times New Roman"/>
                <a:cs typeface="Times New Roman"/>
              </a:rPr>
              <a:t>5 июня (пятница)</a:t>
            </a:r>
            <a:r>
              <a:rPr lang="ru-RU" sz="2000" spc="-10" dirty="0" smtClean="0">
                <a:latin typeface="Times New Roman"/>
                <a:cs typeface="Times New Roman"/>
              </a:rPr>
              <a:t> – литература, физика, информатика и информационно-коммуникационные технологии (ИКТ), география, иностранные языки (английский, французский, немецкий, испанский);</a:t>
            </a:r>
          </a:p>
          <a:p>
            <a:r>
              <a:rPr lang="ru-RU" sz="2000" b="1" spc="-10" dirty="0" smtClean="0">
                <a:latin typeface="Times New Roman"/>
                <a:cs typeface="Times New Roman"/>
              </a:rPr>
              <a:t>9 июня (вторник) </a:t>
            </a:r>
            <a:r>
              <a:rPr lang="ru-RU" sz="2000" spc="-10" dirty="0" smtClean="0">
                <a:latin typeface="Times New Roman"/>
                <a:cs typeface="Times New Roman"/>
              </a:rPr>
              <a:t>– математика;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457200"/>
            <a:ext cx="7005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40AE4"/>
                </a:solidFill>
                <a:latin typeface="Times New Roman"/>
                <a:ea typeface="+mj-ea"/>
                <a:cs typeface="Times New Roman"/>
              </a:rPr>
              <a:t>РАСПИСАНИЕ ОГЭ 2020 (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ПРОЕКТ</a:t>
            </a:r>
            <a:r>
              <a:rPr lang="ru-RU" sz="3200" b="1" dirty="0" smtClean="0">
                <a:solidFill>
                  <a:srgbClr val="240AE4"/>
                </a:solidFill>
                <a:latin typeface="Times New Roman"/>
                <a:ea typeface="+mj-ea"/>
                <a:cs typeface="Times New Roman"/>
              </a:rPr>
              <a:t>)</a:t>
            </a:r>
            <a:endParaRPr lang="ru-RU" sz="3200" b="1" dirty="0">
              <a:solidFill>
                <a:srgbClr val="240AE4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143000"/>
            <a:ext cx="2712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Основной  </a:t>
            </a:r>
            <a:r>
              <a:rPr lang="ru-RU" sz="2400" b="1" dirty="0" smtClean="0"/>
              <a:t>период: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457200"/>
            <a:ext cx="7005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40AE4"/>
                </a:solidFill>
                <a:latin typeface="Times New Roman"/>
                <a:ea typeface="+mj-ea"/>
                <a:cs typeface="Times New Roman"/>
              </a:rPr>
              <a:t>РАСПИСАНИЕ ОГЭ 2020 (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ПРОЕКТ</a:t>
            </a:r>
            <a:r>
              <a:rPr lang="ru-RU" sz="3200" b="1" dirty="0" smtClean="0">
                <a:solidFill>
                  <a:srgbClr val="240AE4"/>
                </a:solidFill>
                <a:latin typeface="Times New Roman"/>
                <a:ea typeface="+mj-ea"/>
                <a:cs typeface="Times New Roman"/>
              </a:rPr>
              <a:t>)</a:t>
            </a:r>
            <a:endParaRPr lang="ru-RU" sz="3200" b="1" dirty="0">
              <a:solidFill>
                <a:srgbClr val="240AE4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1430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Резервные </a:t>
            </a:r>
            <a:r>
              <a:rPr lang="ru-RU" sz="2400" b="1" dirty="0" smtClean="0"/>
              <a:t>дни: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1905000"/>
            <a:ext cx="86106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-10" dirty="0" smtClean="0">
                <a:latin typeface="Times New Roman"/>
                <a:cs typeface="Times New Roman"/>
              </a:rPr>
              <a:t>20 июня (суббота) </a:t>
            </a:r>
            <a:r>
              <a:rPr lang="ru-RU" sz="2000" spc="-10" dirty="0" smtClean="0">
                <a:latin typeface="Times New Roman"/>
                <a:cs typeface="Times New Roman"/>
              </a:rPr>
              <a:t>– по всем учебным предметам (за исключением русского языка и математики);</a:t>
            </a:r>
          </a:p>
          <a:p>
            <a:pPr>
              <a:spcAft>
                <a:spcPts val="600"/>
              </a:spcAft>
            </a:pPr>
            <a:r>
              <a:rPr lang="ru-RU" sz="2000" b="1" spc="-10" dirty="0" smtClean="0">
                <a:latin typeface="Times New Roman"/>
                <a:cs typeface="Times New Roman"/>
              </a:rPr>
              <a:t>22 июня (понедельник) </a:t>
            </a:r>
            <a:r>
              <a:rPr lang="ru-RU" sz="2000" spc="-10" dirty="0" smtClean="0">
                <a:latin typeface="Times New Roman"/>
                <a:cs typeface="Times New Roman"/>
              </a:rPr>
              <a:t>– русский язык;</a:t>
            </a:r>
          </a:p>
          <a:p>
            <a:pPr>
              <a:spcAft>
                <a:spcPts val="600"/>
              </a:spcAft>
            </a:pPr>
            <a:r>
              <a:rPr lang="ru-RU" sz="2000" b="1" spc="-10" dirty="0" smtClean="0">
                <a:latin typeface="Times New Roman"/>
                <a:cs typeface="Times New Roman"/>
              </a:rPr>
              <a:t>23 июня (вторник) </a:t>
            </a:r>
            <a:r>
              <a:rPr lang="ru-RU" sz="2000" spc="-10" dirty="0" smtClean="0">
                <a:latin typeface="Times New Roman"/>
                <a:cs typeface="Times New Roman"/>
              </a:rPr>
              <a:t>– по всем учебным предметам (за исключением русского языка и математики);</a:t>
            </a:r>
          </a:p>
          <a:p>
            <a:pPr>
              <a:spcAft>
                <a:spcPts val="600"/>
              </a:spcAft>
            </a:pPr>
            <a:r>
              <a:rPr lang="ru-RU" sz="2000" b="1" spc="-10" dirty="0" smtClean="0">
                <a:latin typeface="Times New Roman"/>
                <a:cs typeface="Times New Roman"/>
              </a:rPr>
              <a:t>24 июня (среда) </a:t>
            </a:r>
            <a:r>
              <a:rPr lang="ru-RU" sz="2000" spc="-10" dirty="0" smtClean="0">
                <a:latin typeface="Times New Roman"/>
                <a:cs typeface="Times New Roman"/>
              </a:rPr>
              <a:t>– математика;</a:t>
            </a:r>
          </a:p>
          <a:p>
            <a:pPr>
              <a:spcAft>
                <a:spcPts val="600"/>
              </a:spcAft>
            </a:pPr>
            <a:r>
              <a:rPr lang="ru-RU" sz="2000" b="1" spc="-10" dirty="0" smtClean="0">
                <a:latin typeface="Times New Roman"/>
                <a:cs typeface="Times New Roman"/>
              </a:rPr>
              <a:t>25 июня (четверг) </a:t>
            </a:r>
            <a:r>
              <a:rPr lang="ru-RU" sz="2000" spc="-10" dirty="0" smtClean="0">
                <a:latin typeface="Times New Roman"/>
                <a:cs typeface="Times New Roman"/>
              </a:rPr>
              <a:t>– по всем учебным предметам;</a:t>
            </a:r>
          </a:p>
          <a:p>
            <a:pPr>
              <a:spcAft>
                <a:spcPts val="600"/>
              </a:spcAft>
            </a:pPr>
            <a:r>
              <a:rPr lang="ru-RU" sz="2000" b="1" spc="-10" dirty="0" smtClean="0">
                <a:latin typeface="Times New Roman"/>
                <a:cs typeface="Times New Roman"/>
              </a:rPr>
              <a:t>30 июня (вторник) </a:t>
            </a:r>
            <a:r>
              <a:rPr lang="ru-RU" sz="2000" spc="-10" dirty="0" smtClean="0">
                <a:latin typeface="Times New Roman"/>
                <a:cs typeface="Times New Roman"/>
              </a:rPr>
              <a:t>– по всем учебным предметам;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1" y="442849"/>
            <a:ext cx="83820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240AE4"/>
                </a:solidFill>
              </a:rPr>
              <a:t>Время </a:t>
            </a:r>
            <a:r>
              <a:rPr sz="3200" spc="-20" dirty="0">
                <a:solidFill>
                  <a:srgbClr val="240AE4"/>
                </a:solidFill>
              </a:rPr>
              <a:t>начала </a:t>
            </a:r>
            <a:r>
              <a:rPr sz="3200" spc="-20" dirty="0" err="1">
                <a:solidFill>
                  <a:srgbClr val="240AE4"/>
                </a:solidFill>
              </a:rPr>
              <a:t>экзаменов</a:t>
            </a:r>
            <a:r>
              <a:rPr sz="3200" spc="-20" dirty="0">
                <a:solidFill>
                  <a:srgbClr val="240AE4"/>
                </a:solidFill>
              </a:rPr>
              <a:t> </a:t>
            </a:r>
            <a:r>
              <a:rPr sz="3200" dirty="0" smtClean="0">
                <a:solidFill>
                  <a:srgbClr val="240AE4"/>
                </a:solidFill>
              </a:rPr>
              <a:t>в</a:t>
            </a:r>
            <a:r>
              <a:rPr lang="ru-RU" sz="3200" dirty="0" smtClean="0">
                <a:solidFill>
                  <a:srgbClr val="240AE4"/>
                </a:solidFill>
              </a:rPr>
              <a:t> </a:t>
            </a:r>
            <a:r>
              <a:rPr lang="ru-RU" sz="3200" dirty="0" smtClean="0">
                <a:solidFill>
                  <a:srgbClr val="240AE4"/>
                </a:solidFill>
              </a:rPr>
              <a:t>10.00 </a:t>
            </a:r>
            <a:r>
              <a:rPr lang="ru-RU" sz="3200" spc="-15" dirty="0" smtClean="0">
                <a:solidFill>
                  <a:srgbClr val="240AE4"/>
                </a:solidFill>
              </a:rPr>
              <a:t>часов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1143000"/>
            <a:ext cx="8915400" cy="425244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endParaRPr lang="ru-RU" sz="2600" b="1" spc="-15" dirty="0" smtClean="0">
              <a:solidFill>
                <a:srgbClr val="FF33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2600" b="1" spc="-15" dirty="0" err="1" smtClean="0">
                <a:solidFill>
                  <a:srgbClr val="FF3300"/>
                </a:solidFill>
                <a:latin typeface="Times New Roman"/>
                <a:cs typeface="Times New Roman"/>
              </a:rPr>
              <a:t>Продолжительность</a:t>
            </a:r>
            <a:r>
              <a:rPr sz="2600" b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 err="1">
                <a:solidFill>
                  <a:srgbClr val="FF3300"/>
                </a:solidFill>
                <a:latin typeface="Times New Roman"/>
                <a:cs typeface="Times New Roman"/>
              </a:rPr>
              <a:t>экзаменов</a:t>
            </a:r>
            <a:r>
              <a:rPr sz="26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 smtClean="0">
                <a:solidFill>
                  <a:srgbClr val="FF3300"/>
                </a:solidFill>
                <a:latin typeface="Times New Roman"/>
                <a:cs typeface="Times New Roman"/>
              </a:rPr>
              <a:t>:</a:t>
            </a:r>
            <a:endParaRPr lang="ru-RU" sz="2600" b="1" spc="-5" dirty="0" smtClean="0">
              <a:solidFill>
                <a:srgbClr val="FF33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marR="234315">
              <a:lnSpc>
                <a:spcPct val="100000"/>
              </a:lnSpc>
              <a:spcBef>
                <a:spcPts val="600"/>
              </a:spcBef>
              <a:buSzPct val="96428"/>
              <a:buFont typeface="Wingdings" pitchFamily="2" charset="2"/>
              <a:buChar char="§"/>
              <a:tabLst>
                <a:tab pos="137795" algn="l"/>
                <a:tab pos="544830" algn="l"/>
                <a:tab pos="2310765" algn="l"/>
              </a:tabLst>
            </a:pPr>
            <a:r>
              <a:rPr lang="ru-RU" sz="2600" spc="-30" dirty="0" smtClean="0">
                <a:latin typeface="Times New Roman"/>
                <a:cs typeface="Times New Roman"/>
              </a:rPr>
              <a:t> М</a:t>
            </a:r>
            <a:r>
              <a:rPr sz="2600" spc="-30" dirty="0" err="1" smtClean="0">
                <a:latin typeface="Times New Roman"/>
                <a:cs typeface="Times New Roman"/>
              </a:rPr>
              <a:t>атематика</a:t>
            </a:r>
            <a:r>
              <a:rPr sz="2600" spc="-30" dirty="0">
                <a:latin typeface="Times New Roman"/>
                <a:cs typeface="Times New Roman"/>
              </a:rPr>
              <a:t>, </a:t>
            </a:r>
            <a:r>
              <a:rPr sz="2600" spc="-10" dirty="0">
                <a:latin typeface="Times New Roman"/>
                <a:cs typeface="Times New Roman"/>
              </a:rPr>
              <a:t>русский </a:t>
            </a:r>
            <a:r>
              <a:rPr sz="2600" spc="-5" dirty="0">
                <a:latin typeface="Times New Roman"/>
                <a:cs typeface="Times New Roman"/>
              </a:rPr>
              <a:t>язык, </a:t>
            </a:r>
            <a:r>
              <a:rPr sz="2600" spc="-15" dirty="0" err="1">
                <a:latin typeface="Times New Roman"/>
                <a:cs typeface="Times New Roman"/>
              </a:rPr>
              <a:t>литература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 smtClean="0">
                <a:latin typeface="Times New Roman"/>
                <a:cs typeface="Times New Roman"/>
              </a:rPr>
              <a:t>–</a:t>
            </a:r>
            <a:r>
              <a:rPr lang="ru-RU" sz="2600" spc="-5" dirty="0" smtClean="0">
                <a:latin typeface="Times New Roman"/>
                <a:cs typeface="Times New Roman"/>
              </a:rPr>
              <a:t> </a:t>
            </a:r>
            <a:r>
              <a:rPr sz="2600" b="1" dirty="0" smtClean="0">
                <a:latin typeface="Times New Roman"/>
                <a:cs typeface="Times New Roman"/>
              </a:rPr>
              <a:t>235</a:t>
            </a:r>
            <a:r>
              <a:rPr sz="2600" b="1" spc="-30" dirty="0" smtClean="0">
                <a:latin typeface="Times New Roman"/>
                <a:cs typeface="Times New Roman"/>
              </a:rPr>
              <a:t> </a:t>
            </a:r>
            <a:r>
              <a:rPr sz="2600" b="1" spc="-5" dirty="0" err="1" smtClean="0">
                <a:latin typeface="Times New Roman"/>
                <a:cs typeface="Times New Roman"/>
              </a:rPr>
              <a:t>мин</a:t>
            </a:r>
            <a:r>
              <a:rPr lang="ru-RU" sz="2600" b="1" spc="-5" dirty="0" smtClean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 marL="137795" indent="-125095">
              <a:lnSpc>
                <a:spcPct val="100000"/>
              </a:lnSpc>
              <a:spcBef>
                <a:spcPts val="695"/>
              </a:spcBef>
              <a:buSzPct val="96428"/>
              <a:buFont typeface="Wingdings" pitchFamily="2" charset="2"/>
              <a:buChar char="§"/>
              <a:tabLst>
                <a:tab pos="138430" algn="l"/>
              </a:tabLst>
            </a:pPr>
            <a:r>
              <a:rPr lang="ru-RU" sz="2600" spc="-5" dirty="0" smtClean="0">
                <a:latin typeface="Times New Roman"/>
                <a:cs typeface="Times New Roman"/>
              </a:rPr>
              <a:t> О</a:t>
            </a:r>
            <a:r>
              <a:rPr sz="2600" spc="-5" dirty="0" err="1" smtClean="0">
                <a:latin typeface="Times New Roman"/>
                <a:cs typeface="Times New Roman"/>
              </a:rPr>
              <a:t>бществознание</a:t>
            </a:r>
            <a:r>
              <a:rPr sz="2600" spc="-5" dirty="0">
                <a:latin typeface="Times New Roman"/>
                <a:cs typeface="Times New Roman"/>
              </a:rPr>
              <a:t>, </a:t>
            </a:r>
            <a:r>
              <a:rPr sz="2600" spc="-15" dirty="0" err="1" smtClean="0">
                <a:latin typeface="Times New Roman"/>
                <a:cs typeface="Times New Roman"/>
              </a:rPr>
              <a:t>физика</a:t>
            </a:r>
            <a:r>
              <a:rPr lang="ru-RU" sz="2600" spc="-15" dirty="0" smtClean="0">
                <a:latin typeface="Times New Roman"/>
                <a:cs typeface="Times New Roman"/>
              </a:rPr>
              <a:t>, </a:t>
            </a:r>
            <a:r>
              <a:rPr sz="2600" spc="-10" dirty="0" err="1" smtClean="0">
                <a:latin typeface="Times New Roman"/>
                <a:cs typeface="Times New Roman"/>
              </a:rPr>
              <a:t>биология</a:t>
            </a:r>
            <a:r>
              <a:rPr sz="2600" spc="-10" dirty="0">
                <a:latin typeface="Times New Roman"/>
                <a:cs typeface="Times New Roman"/>
              </a:rPr>
              <a:t>, история </a:t>
            </a:r>
            <a:r>
              <a:rPr sz="2600" spc="-5" dirty="0">
                <a:latin typeface="Times New Roman"/>
                <a:cs typeface="Times New Roman"/>
              </a:rPr>
              <a:t>- </a:t>
            </a:r>
            <a:r>
              <a:rPr sz="2600" b="1" dirty="0" smtClean="0">
                <a:latin typeface="Times New Roman"/>
                <a:cs typeface="Times New Roman"/>
              </a:rPr>
              <a:t>180</a:t>
            </a:r>
            <a:r>
              <a:rPr sz="2600" b="1" spc="5" dirty="0" smtClean="0">
                <a:latin typeface="Times New Roman"/>
                <a:cs typeface="Times New Roman"/>
              </a:rPr>
              <a:t> </a:t>
            </a:r>
            <a:r>
              <a:rPr sz="2600" b="1" spc="-5" dirty="0" err="1" smtClean="0">
                <a:latin typeface="Times New Roman"/>
                <a:cs typeface="Times New Roman"/>
              </a:rPr>
              <a:t>мин</a:t>
            </a:r>
            <a:r>
              <a:rPr lang="ru-RU" sz="2600" b="1" spc="-5" dirty="0" smtClean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 marL="138430" indent="-125095">
              <a:lnSpc>
                <a:spcPct val="100000"/>
              </a:lnSpc>
              <a:spcBef>
                <a:spcPts val="710"/>
              </a:spcBef>
              <a:buSzPct val="96428"/>
              <a:buFont typeface="Wingdings" pitchFamily="2" charset="2"/>
              <a:buChar char="§"/>
              <a:tabLst>
                <a:tab pos="139065" algn="l"/>
              </a:tabLst>
            </a:pPr>
            <a:r>
              <a:rPr lang="ru-RU" sz="2600" spc="-5" dirty="0" smtClean="0">
                <a:latin typeface="Times New Roman"/>
                <a:cs typeface="Times New Roman"/>
              </a:rPr>
              <a:t> Х</a:t>
            </a:r>
            <a:r>
              <a:rPr sz="2600" spc="-5" dirty="0" err="1" smtClean="0">
                <a:latin typeface="Times New Roman"/>
                <a:cs typeface="Times New Roman"/>
              </a:rPr>
              <a:t>имия</a:t>
            </a:r>
            <a:r>
              <a:rPr sz="2600" spc="-5" dirty="0">
                <a:latin typeface="Times New Roman"/>
                <a:cs typeface="Times New Roman"/>
              </a:rPr>
              <a:t>, </a:t>
            </a:r>
            <a:r>
              <a:rPr sz="2600" spc="-10" dirty="0" err="1">
                <a:latin typeface="Times New Roman"/>
                <a:cs typeface="Times New Roman"/>
              </a:rPr>
              <a:t>география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lang="ru-RU" sz="2600" spc="15" dirty="0" smtClean="0">
                <a:latin typeface="Times New Roman"/>
                <a:cs typeface="Times New Roman"/>
              </a:rPr>
              <a:t>– </a:t>
            </a:r>
            <a:r>
              <a:rPr sz="2600" b="1" dirty="0" smtClean="0">
                <a:latin typeface="Times New Roman"/>
                <a:cs typeface="Times New Roman"/>
              </a:rPr>
              <a:t>120</a:t>
            </a:r>
            <a:r>
              <a:rPr sz="2600" b="1" spc="5" dirty="0" smtClean="0">
                <a:latin typeface="Times New Roman"/>
                <a:cs typeface="Times New Roman"/>
              </a:rPr>
              <a:t> </a:t>
            </a:r>
            <a:r>
              <a:rPr sz="2600" b="1" spc="-5" dirty="0" err="1" smtClean="0">
                <a:latin typeface="Times New Roman"/>
                <a:cs typeface="Times New Roman"/>
              </a:rPr>
              <a:t>мин</a:t>
            </a:r>
            <a:r>
              <a:rPr lang="ru-RU" sz="2600" b="1" spc="-5" dirty="0" smtClean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 marL="13970" marR="728345" indent="-635">
              <a:lnSpc>
                <a:spcPct val="100000"/>
              </a:lnSpc>
              <a:spcBef>
                <a:spcPts val="700"/>
              </a:spcBef>
              <a:buSzPct val="96428"/>
              <a:buFont typeface="Wingdings" pitchFamily="2" charset="2"/>
              <a:buChar char="§"/>
              <a:tabLst>
                <a:tab pos="139065" algn="l"/>
              </a:tabLst>
            </a:pPr>
            <a:r>
              <a:rPr lang="ru-RU" sz="2600" spc="-25" dirty="0" smtClean="0">
                <a:latin typeface="Times New Roman"/>
                <a:cs typeface="Times New Roman"/>
              </a:rPr>
              <a:t> И</a:t>
            </a:r>
            <a:r>
              <a:rPr sz="2600" spc="-25" dirty="0" err="1" smtClean="0">
                <a:latin typeface="Times New Roman"/>
                <a:cs typeface="Times New Roman"/>
              </a:rPr>
              <a:t>нформатика</a:t>
            </a:r>
            <a:r>
              <a:rPr lang="ru-RU" sz="2600" spc="-25" dirty="0" smtClean="0">
                <a:latin typeface="Times New Roman"/>
                <a:cs typeface="Times New Roman"/>
              </a:rPr>
              <a:t> </a:t>
            </a:r>
            <a:r>
              <a:rPr sz="2600" spc="15" dirty="0" smtClean="0">
                <a:latin typeface="Times New Roman"/>
                <a:cs typeface="Times New Roman"/>
              </a:rPr>
              <a:t>–</a:t>
            </a:r>
            <a:r>
              <a:rPr sz="2600" b="1" dirty="0" smtClean="0">
                <a:latin typeface="Times New Roman"/>
                <a:cs typeface="Times New Roman"/>
              </a:rPr>
              <a:t>150  </a:t>
            </a:r>
            <a:r>
              <a:rPr sz="2600" b="1" spc="-5" dirty="0" err="1" smtClean="0">
                <a:latin typeface="Times New Roman"/>
                <a:cs typeface="Times New Roman"/>
              </a:rPr>
              <a:t>мин</a:t>
            </a:r>
            <a:r>
              <a:rPr lang="ru-RU" sz="2600" b="1" spc="-5" dirty="0" smtClean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 marL="138430" indent="-124460">
              <a:lnSpc>
                <a:spcPct val="100000"/>
              </a:lnSpc>
              <a:spcBef>
                <a:spcPts val="325"/>
              </a:spcBef>
              <a:buSzPct val="96428"/>
              <a:buFont typeface="Wingdings" pitchFamily="2" charset="2"/>
              <a:buChar char="§"/>
              <a:tabLst>
                <a:tab pos="139065" algn="l"/>
              </a:tabLst>
            </a:pPr>
            <a:r>
              <a:rPr lang="ru-RU" sz="2600" spc="5" dirty="0" smtClean="0">
                <a:latin typeface="Times New Roman"/>
                <a:cs typeface="Times New Roman"/>
              </a:rPr>
              <a:t> И</a:t>
            </a:r>
            <a:r>
              <a:rPr sz="2600" spc="5" dirty="0" err="1" smtClean="0">
                <a:latin typeface="Times New Roman"/>
                <a:cs typeface="Times New Roman"/>
              </a:rPr>
              <a:t>ностранные</a:t>
            </a:r>
            <a:r>
              <a:rPr sz="2600" spc="5" dirty="0" smtClean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языки </a:t>
            </a:r>
            <a:r>
              <a:rPr sz="2600" spc="-10" dirty="0">
                <a:latin typeface="Times New Roman"/>
                <a:cs typeface="Times New Roman"/>
              </a:rPr>
              <a:t>(письменная часть) </a:t>
            </a:r>
            <a:r>
              <a:rPr sz="2600" spc="-5" dirty="0">
                <a:latin typeface="Times New Roman"/>
                <a:cs typeface="Times New Roman"/>
              </a:rPr>
              <a:t>– </a:t>
            </a:r>
            <a:r>
              <a:rPr sz="2600" b="1" dirty="0" smtClean="0">
                <a:latin typeface="Times New Roman"/>
                <a:cs typeface="Times New Roman"/>
              </a:rPr>
              <a:t>120</a:t>
            </a:r>
            <a:r>
              <a:rPr sz="2600" b="1" spc="-30" dirty="0" smtClean="0">
                <a:latin typeface="Times New Roman"/>
                <a:cs typeface="Times New Roman"/>
              </a:rPr>
              <a:t> </a:t>
            </a:r>
            <a:r>
              <a:rPr sz="2600" b="1" spc="-5" dirty="0" err="1" smtClean="0">
                <a:latin typeface="Times New Roman"/>
                <a:cs typeface="Times New Roman"/>
              </a:rPr>
              <a:t>мин</a:t>
            </a:r>
            <a:r>
              <a:rPr lang="ru-RU" sz="2600" b="1" spc="-5" dirty="0" smtClean="0">
                <a:latin typeface="Times New Roman"/>
                <a:cs typeface="Times New Roman"/>
              </a:rPr>
              <a:t>.</a:t>
            </a:r>
            <a:endParaRPr lang="ru-RU" sz="2600" b="1" spc="-5" dirty="0" smtClean="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670"/>
              </a:spcBef>
              <a:buFont typeface="Wingdings" pitchFamily="2" charset="2"/>
              <a:buChar char="§"/>
            </a:pPr>
            <a:r>
              <a:rPr lang="ru-RU" sz="2600" dirty="0" smtClean="0">
                <a:latin typeface="Times New Roman"/>
                <a:cs typeface="Times New Roman"/>
              </a:rPr>
              <a:t> Иностранные языки (говорение) – </a:t>
            </a:r>
            <a:r>
              <a:rPr lang="ru-RU" sz="2600" b="1" dirty="0" smtClean="0">
                <a:latin typeface="Times New Roman"/>
                <a:cs typeface="Times New Roman"/>
              </a:rPr>
              <a:t>15 мин</a:t>
            </a:r>
            <a:r>
              <a:rPr lang="ru-RU" sz="2600" dirty="0" smtClean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0741" y="217932"/>
            <a:ext cx="66440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564005" algn="l"/>
              </a:tabLst>
            </a:pPr>
            <a:r>
              <a:rPr spc="-5" dirty="0"/>
              <a:t>Порядок проведения государственной итоговой  аттестации по образовательным программам  основного	</a:t>
            </a:r>
            <a:r>
              <a:rPr dirty="0"/>
              <a:t>общего</a:t>
            </a:r>
            <a:r>
              <a:rPr spc="-2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8613" y="1489011"/>
            <a:ext cx="7748905" cy="2564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ts val="384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В ППЭ выпускник </a:t>
            </a:r>
            <a:r>
              <a:rPr sz="3200" spc="-15" dirty="0">
                <a:latin typeface="Times New Roman"/>
                <a:cs typeface="Times New Roman"/>
              </a:rPr>
              <a:t>обязан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предоставить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паспорт</a:t>
            </a:r>
            <a:r>
              <a:rPr sz="3200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12700" marR="5080" indent="635" algn="just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latin typeface="Times New Roman"/>
                <a:cs typeface="Times New Roman"/>
              </a:rPr>
              <a:t>С </a:t>
            </a:r>
            <a:r>
              <a:rPr sz="3200" spc="-5" dirty="0">
                <a:latin typeface="Times New Roman"/>
                <a:cs typeface="Times New Roman"/>
              </a:rPr>
              <a:t>собой </a:t>
            </a:r>
            <a:r>
              <a:rPr sz="3200" dirty="0">
                <a:latin typeface="Times New Roman"/>
                <a:cs typeface="Times New Roman"/>
              </a:rPr>
              <a:t>иметь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черную 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гелевую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ручку</a:t>
            </a:r>
            <a:r>
              <a:rPr sz="3200" spc="-20" dirty="0">
                <a:latin typeface="Times New Roman"/>
                <a:cs typeface="Times New Roman"/>
              </a:rPr>
              <a:t>,  </a:t>
            </a:r>
            <a:r>
              <a:rPr sz="3200" spc="-5" dirty="0">
                <a:latin typeface="Times New Roman"/>
                <a:cs typeface="Times New Roman"/>
              </a:rPr>
              <a:t>дополнительные </a:t>
            </a:r>
            <a:r>
              <a:rPr sz="3200" dirty="0">
                <a:latin typeface="Times New Roman"/>
                <a:cs typeface="Times New Roman"/>
              </a:rPr>
              <a:t>устройства и </a:t>
            </a:r>
            <a:r>
              <a:rPr sz="3200" spc="-10" dirty="0">
                <a:latin typeface="Times New Roman"/>
                <a:cs typeface="Times New Roman"/>
              </a:rPr>
              <a:t>материалы,  </a:t>
            </a:r>
            <a:r>
              <a:rPr sz="3200" spc="-15" dirty="0">
                <a:latin typeface="Times New Roman"/>
                <a:cs typeface="Times New Roman"/>
              </a:rPr>
              <a:t>используемые </a:t>
            </a:r>
            <a:r>
              <a:rPr sz="3200" spc="-10" dirty="0">
                <a:latin typeface="Times New Roman"/>
                <a:cs typeface="Times New Roman"/>
              </a:rPr>
              <a:t>по отдельным </a:t>
            </a:r>
            <a:r>
              <a:rPr sz="3200" spc="-5" dirty="0">
                <a:latin typeface="Times New Roman"/>
                <a:cs typeface="Times New Roman"/>
              </a:rPr>
              <a:t>предметам,</a:t>
            </a:r>
            <a:r>
              <a:rPr sz="3200" dirty="0">
                <a:latin typeface="Times New Roman"/>
                <a:cs typeface="Times New Roman"/>
              </a:rPr>
              <a:t> 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8758" y="4027303"/>
            <a:ext cx="48177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6135" algn="l"/>
                <a:tab pos="3190875" algn="l"/>
              </a:tabLst>
            </a:pPr>
            <a:r>
              <a:rPr sz="3200" dirty="0">
                <a:latin typeface="Times New Roman"/>
                <a:cs typeface="Times New Roman"/>
              </a:rPr>
              <a:t>с	</a:t>
            </a:r>
            <a:r>
              <a:rPr sz="3200" spc="-10" dirty="0">
                <a:latin typeface="Times New Roman"/>
                <a:cs typeface="Times New Roman"/>
              </a:rPr>
              <a:t>перечнем,	</a:t>
            </a:r>
            <a:r>
              <a:rPr sz="3200" spc="-30" dirty="0">
                <a:latin typeface="Times New Roman"/>
                <a:cs typeface="Times New Roman"/>
              </a:rPr>
              <a:t>ежегодно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2101" y="4514779"/>
            <a:ext cx="164083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п</a:t>
            </a:r>
            <a:r>
              <a:rPr sz="3200" spc="5" dirty="0">
                <a:latin typeface="Times New Roman"/>
                <a:cs typeface="Times New Roman"/>
              </a:rPr>
              <a:t>р</a:t>
            </a:r>
            <a:r>
              <a:rPr sz="3200" spc="-15" dirty="0">
                <a:latin typeface="Times New Roman"/>
                <a:cs typeface="Times New Roman"/>
              </a:rPr>
              <a:t>и</a:t>
            </a:r>
            <a:r>
              <a:rPr sz="3200" spc="-45" dirty="0">
                <a:latin typeface="Times New Roman"/>
                <a:cs typeface="Times New Roman"/>
              </a:rPr>
              <a:t>к</a:t>
            </a:r>
            <a:r>
              <a:rPr sz="3200" spc="-10" dirty="0">
                <a:latin typeface="Times New Roman"/>
                <a:cs typeface="Times New Roman"/>
              </a:rPr>
              <a:t>а</a:t>
            </a:r>
            <a:r>
              <a:rPr sz="3200" spc="-30" dirty="0">
                <a:latin typeface="Times New Roman"/>
                <a:cs typeface="Times New Roman"/>
              </a:rPr>
              <a:t>з</a:t>
            </a:r>
            <a:r>
              <a:rPr sz="3200" spc="-55" dirty="0">
                <a:latin typeface="Times New Roman"/>
                <a:cs typeface="Times New Roman"/>
              </a:rPr>
              <a:t>ом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5448" y="5002662"/>
            <a:ext cx="102044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н</a:t>
            </a:r>
            <a:r>
              <a:rPr sz="3200" spc="-180" dirty="0">
                <a:latin typeface="Times New Roman"/>
                <a:cs typeface="Times New Roman"/>
              </a:rPr>
              <a:t>а</a:t>
            </a:r>
            <a:r>
              <a:rPr sz="3200" spc="-10" dirty="0">
                <a:latin typeface="Times New Roman"/>
                <a:cs typeface="Times New Roman"/>
              </a:rPr>
              <a:t>у</a:t>
            </a:r>
            <a:r>
              <a:rPr sz="3200" dirty="0">
                <a:latin typeface="Times New Roman"/>
                <a:cs typeface="Times New Roman"/>
              </a:rPr>
              <a:t>ки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7147" y="4514779"/>
            <a:ext cx="250952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759" marR="5080" indent="-480695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М</a:t>
            </a:r>
            <a:r>
              <a:rPr sz="3200" dirty="0">
                <a:latin typeface="Times New Roman"/>
                <a:cs typeface="Times New Roman"/>
              </a:rPr>
              <a:t>ини</a:t>
            </a:r>
            <a:r>
              <a:rPr sz="3200" spc="5" dirty="0">
                <a:latin typeface="Times New Roman"/>
                <a:cs typeface="Times New Roman"/>
              </a:rPr>
              <a:t>с</a:t>
            </a:r>
            <a:r>
              <a:rPr sz="3200" spc="-10" dirty="0">
                <a:latin typeface="Times New Roman"/>
                <a:cs typeface="Times New Roman"/>
              </a:rPr>
              <a:t>т</a:t>
            </a:r>
            <a:r>
              <a:rPr sz="3200" spc="5" dirty="0">
                <a:latin typeface="Times New Roman"/>
                <a:cs typeface="Times New Roman"/>
              </a:rPr>
              <a:t>е</a:t>
            </a:r>
            <a:r>
              <a:rPr sz="3200" spc="-10" dirty="0">
                <a:latin typeface="Times New Roman"/>
                <a:cs typeface="Times New Roman"/>
              </a:rPr>
              <a:t>р</a:t>
            </a:r>
            <a:r>
              <a:rPr sz="3200" spc="5" dirty="0">
                <a:latin typeface="Times New Roman"/>
                <a:cs typeface="Times New Roman"/>
              </a:rPr>
              <a:t>с</a:t>
            </a:r>
            <a:r>
              <a:rPr sz="3200" dirty="0">
                <a:latin typeface="Times New Roman"/>
                <a:cs typeface="Times New Roman"/>
              </a:rPr>
              <a:t>т</a:t>
            </a:r>
            <a:r>
              <a:rPr sz="3200" spc="-50" dirty="0">
                <a:latin typeface="Times New Roman"/>
                <a:cs typeface="Times New Roman"/>
              </a:rPr>
              <a:t>в</a:t>
            </a:r>
            <a:r>
              <a:rPr sz="3200" dirty="0">
                <a:latin typeface="Times New Roman"/>
                <a:cs typeface="Times New Roman"/>
              </a:rPr>
              <a:t>а  </a:t>
            </a:r>
            <a:r>
              <a:rPr sz="3200" spc="-95" dirty="0">
                <a:latin typeface="Times New Roman"/>
                <a:cs typeface="Times New Roman"/>
              </a:rPr>
              <a:t>Р</a:t>
            </a:r>
            <a:r>
              <a:rPr sz="3200" spc="85" dirty="0">
                <a:latin typeface="Times New Roman"/>
                <a:cs typeface="Times New Roman"/>
              </a:rPr>
              <a:t>о</a:t>
            </a:r>
            <a:r>
              <a:rPr sz="3200" spc="5" dirty="0">
                <a:latin typeface="Times New Roman"/>
                <a:cs typeface="Times New Roman"/>
              </a:rPr>
              <a:t>с</a:t>
            </a:r>
            <a:r>
              <a:rPr sz="3200" spc="-10" dirty="0">
                <a:latin typeface="Times New Roman"/>
                <a:cs typeface="Times New Roman"/>
              </a:rPr>
              <a:t>с</a:t>
            </a:r>
            <a:r>
              <a:rPr sz="3200" dirty="0">
                <a:latin typeface="Times New Roman"/>
                <a:cs typeface="Times New Roman"/>
              </a:rPr>
              <a:t>ий</a:t>
            </a:r>
            <a:r>
              <a:rPr sz="3200" spc="-10" dirty="0">
                <a:latin typeface="Times New Roman"/>
                <a:cs typeface="Times New Roman"/>
              </a:rPr>
              <a:t>с</a:t>
            </a:r>
            <a:r>
              <a:rPr sz="3200" spc="-170" dirty="0">
                <a:latin typeface="Times New Roman"/>
                <a:cs typeface="Times New Roman"/>
              </a:rPr>
              <a:t>к</a:t>
            </a:r>
            <a:r>
              <a:rPr sz="3200" spc="-10" dirty="0">
                <a:latin typeface="Times New Roman"/>
                <a:cs typeface="Times New Roman"/>
              </a:rPr>
              <a:t>ой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392" y="4027303"/>
            <a:ext cx="3175635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944495" algn="l"/>
              </a:tabLst>
            </a:pPr>
            <a:r>
              <a:rPr sz="3200" spc="-5" dirty="0">
                <a:latin typeface="Times New Roman"/>
                <a:cs typeface="Times New Roman"/>
              </a:rPr>
              <a:t>соответствии  утверждаемым  </a:t>
            </a:r>
            <a:r>
              <a:rPr sz="3200" spc="5" dirty="0">
                <a:latin typeface="Times New Roman"/>
                <a:cs typeface="Times New Roman"/>
              </a:rPr>
              <a:t>о</a:t>
            </a:r>
            <a:r>
              <a:rPr sz="3200" spc="-10" dirty="0">
                <a:latin typeface="Times New Roman"/>
                <a:cs typeface="Times New Roman"/>
              </a:rPr>
              <a:t>б</a:t>
            </a:r>
            <a:r>
              <a:rPr sz="3200" spc="5" dirty="0">
                <a:latin typeface="Times New Roman"/>
                <a:cs typeface="Times New Roman"/>
              </a:rPr>
              <a:t>ра</a:t>
            </a:r>
            <a:r>
              <a:rPr sz="3200" spc="-30" dirty="0">
                <a:latin typeface="Times New Roman"/>
                <a:cs typeface="Times New Roman"/>
              </a:rPr>
              <a:t>з</a:t>
            </a:r>
            <a:r>
              <a:rPr sz="3200" spc="-10" dirty="0">
                <a:latin typeface="Times New Roman"/>
                <a:cs typeface="Times New Roman"/>
              </a:rPr>
              <a:t>о</a:t>
            </a:r>
            <a:r>
              <a:rPr sz="3200" spc="-40" dirty="0">
                <a:latin typeface="Times New Roman"/>
                <a:cs typeface="Times New Roman"/>
              </a:rPr>
              <a:t>в</a:t>
            </a:r>
            <a:r>
              <a:rPr sz="3200" spc="-10" dirty="0">
                <a:latin typeface="Times New Roman"/>
                <a:cs typeface="Times New Roman"/>
              </a:rPr>
              <a:t>а</a:t>
            </a:r>
            <a:r>
              <a:rPr sz="3200" dirty="0">
                <a:latin typeface="Times New Roman"/>
                <a:cs typeface="Times New Roman"/>
              </a:rPr>
              <a:t>н</a:t>
            </a:r>
            <a:r>
              <a:rPr sz="3200" spc="-5" dirty="0">
                <a:latin typeface="Times New Roman"/>
                <a:cs typeface="Times New Roman"/>
              </a:rPr>
              <a:t>и</a:t>
            </a:r>
            <a:r>
              <a:rPr sz="3200" dirty="0">
                <a:latin typeface="Times New Roman"/>
                <a:cs typeface="Times New Roman"/>
              </a:rPr>
              <a:t>я	и  </a:t>
            </a:r>
            <a:r>
              <a:rPr sz="3200" spc="-5" dirty="0">
                <a:latin typeface="Times New Roman"/>
                <a:cs typeface="Times New Roman"/>
              </a:rPr>
              <a:t>Федерации.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6450" y="641546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81" y="2381"/>
            <a:ext cx="9141618" cy="6855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357" y="506857"/>
            <a:ext cx="6184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99285" algn="l"/>
              </a:tabLst>
            </a:pPr>
            <a:r>
              <a:rPr spc="-5" dirty="0">
                <a:solidFill>
                  <a:srgbClr val="FF0000"/>
                </a:solidFill>
              </a:rPr>
              <a:t>Порядок проведения государственной  итоговой	аттестации по образовательным  программам	основного </a:t>
            </a:r>
            <a:r>
              <a:rPr dirty="0">
                <a:solidFill>
                  <a:srgbClr val="FF0000"/>
                </a:solidFill>
              </a:rPr>
              <a:t>общего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641" y="1723491"/>
            <a:ext cx="7683500" cy="38989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571500">
              <a:lnSpc>
                <a:spcPct val="101000"/>
              </a:lnSpc>
              <a:spcBef>
                <a:spcPts val="60"/>
              </a:spcBef>
              <a:tabLst>
                <a:tab pos="1165860" algn="l"/>
                <a:tab pos="1189990" algn="l"/>
              </a:tabLst>
            </a:pPr>
            <a:r>
              <a:rPr sz="2800" spc="-5" dirty="0">
                <a:latin typeface="Times New Roman"/>
                <a:cs typeface="Times New Roman"/>
              </a:rPr>
              <a:t>При установлении факта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наличия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 (или)  использования указанными лицами </a:t>
            </a:r>
            <a:r>
              <a:rPr sz="2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средств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связи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,	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средств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обучения и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воспитания </a:t>
            </a:r>
            <a:r>
              <a:rPr sz="2800" spc="-5" dirty="0">
                <a:latin typeface="Times New Roman"/>
                <a:cs typeface="Times New Roman"/>
              </a:rPr>
              <a:t>во </a:t>
            </a:r>
            <a:r>
              <a:rPr sz="2800" spc="-10" dirty="0">
                <a:latin typeface="Times New Roman"/>
                <a:cs typeface="Times New Roman"/>
              </a:rPr>
              <a:t>время  </a:t>
            </a:r>
            <a:r>
              <a:rPr sz="2800" spc="-5" dirty="0">
                <a:latin typeface="Times New Roman"/>
                <a:cs typeface="Times New Roman"/>
              </a:rPr>
              <a:t>проведения </a:t>
            </a:r>
            <a:r>
              <a:rPr sz="2800" spc="-10" dirty="0">
                <a:latin typeface="Times New Roman"/>
                <a:cs typeface="Times New Roman"/>
              </a:rPr>
              <a:t>экзаменов </a:t>
            </a:r>
            <a:r>
              <a:rPr sz="2800" spc="-5" dirty="0">
                <a:latin typeface="Times New Roman"/>
                <a:cs typeface="Times New Roman"/>
              </a:rPr>
              <a:t>или </a:t>
            </a:r>
            <a:r>
              <a:rPr sz="2800" dirty="0">
                <a:latin typeface="Times New Roman"/>
                <a:cs typeface="Times New Roman"/>
              </a:rPr>
              <a:t>иного </a:t>
            </a:r>
            <a:r>
              <a:rPr sz="2800" spc="-5" dirty="0">
                <a:latin typeface="Times New Roman"/>
                <a:cs typeface="Times New Roman"/>
              </a:rPr>
              <a:t>нарушения </a:t>
            </a:r>
            <a:r>
              <a:rPr sz="2800" spc="-10" dirty="0">
                <a:latin typeface="Times New Roman"/>
                <a:cs typeface="Times New Roman"/>
              </a:rPr>
              <a:t>ими  </a:t>
            </a:r>
            <a:r>
              <a:rPr sz="2800" spc="-5" dirty="0">
                <a:latin typeface="Times New Roman"/>
                <a:cs typeface="Times New Roman"/>
              </a:rPr>
              <a:t>установленного порядка проведения </a:t>
            </a:r>
            <a:r>
              <a:rPr sz="2800" spc="-10" dirty="0">
                <a:latin typeface="Times New Roman"/>
                <a:cs typeface="Times New Roman"/>
              </a:rPr>
              <a:t>экзаменов  </a:t>
            </a:r>
            <a:r>
              <a:rPr sz="2800" spc="-5" dirty="0">
                <a:latin typeface="Times New Roman"/>
                <a:cs typeface="Times New Roman"/>
              </a:rPr>
              <a:t>уполномоченные представители экзаменационной  </a:t>
            </a:r>
            <a:r>
              <a:rPr sz="2800" spc="-10" dirty="0">
                <a:latin typeface="Times New Roman"/>
                <a:cs typeface="Times New Roman"/>
              </a:rPr>
              <a:t>комиссии 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удаляют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указанных лиц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из 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образовательной организации и составляют  акт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об		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удалении с экзамена.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357" y="433832"/>
            <a:ext cx="6184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99285" algn="l"/>
              </a:tabLst>
            </a:pPr>
            <a:r>
              <a:rPr spc="-5" dirty="0"/>
              <a:t>Порядок проведения государственной  итоговой	аттестации по образовательным  программам	основного </a:t>
            </a:r>
            <a:r>
              <a:rPr dirty="0"/>
              <a:t>общего</a:t>
            </a:r>
            <a:r>
              <a:rPr spc="-4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066" y="1720468"/>
            <a:ext cx="8012430" cy="4100829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5600" marR="5080" indent="-342900" algn="just">
              <a:lnSpc>
                <a:spcPct val="102000"/>
              </a:lnSpc>
              <a:spcBef>
                <a:spcPts val="25"/>
              </a:spcBef>
              <a:buSzPct val="114285"/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Если </a:t>
            </a:r>
            <a:r>
              <a:rPr sz="2800" spc="-15" dirty="0">
                <a:latin typeface="Times New Roman"/>
                <a:cs typeface="Times New Roman"/>
              </a:rPr>
              <a:t>обучающийся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15" dirty="0">
                <a:latin typeface="Times New Roman"/>
                <a:cs typeface="Times New Roman"/>
              </a:rPr>
              <a:t>объективным </a:t>
            </a:r>
            <a:r>
              <a:rPr sz="2800" spc="-5" dirty="0">
                <a:latin typeface="Times New Roman"/>
                <a:cs typeface="Times New Roman"/>
              </a:rPr>
              <a:t>причинам 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  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может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завершить выполнение экзаменационной  работы, </a:t>
            </a:r>
            <a:r>
              <a:rPr sz="2800" spc="-20" dirty="0">
                <a:latin typeface="Times New Roman"/>
                <a:cs typeface="Times New Roman"/>
              </a:rPr>
              <a:t>то </a:t>
            </a:r>
            <a:r>
              <a:rPr sz="2800" dirty="0">
                <a:latin typeface="Times New Roman"/>
                <a:cs typeface="Times New Roman"/>
              </a:rPr>
              <a:t>он </a:t>
            </a:r>
            <a:r>
              <a:rPr sz="2800" spc="-30" dirty="0">
                <a:latin typeface="Times New Roman"/>
                <a:cs typeface="Times New Roman"/>
              </a:rPr>
              <a:t>может </a:t>
            </a:r>
            <a:r>
              <a:rPr sz="28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досрочно </a:t>
            </a:r>
            <a:r>
              <a:rPr sz="2800" dirty="0">
                <a:latin typeface="Times New Roman"/>
                <a:cs typeface="Times New Roman"/>
              </a:rPr>
              <a:t>покинуть  </a:t>
            </a:r>
            <a:r>
              <a:rPr sz="2800" spc="-40" dirty="0">
                <a:latin typeface="Times New Roman"/>
                <a:cs typeface="Times New Roman"/>
              </a:rPr>
              <a:t>аудиторию.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40" dirty="0">
                <a:latin typeface="Times New Roman"/>
                <a:cs typeface="Times New Roman"/>
              </a:rPr>
              <a:t>таком </a:t>
            </a:r>
            <a:r>
              <a:rPr sz="2800" spc="-10" dirty="0">
                <a:latin typeface="Times New Roman"/>
                <a:cs typeface="Times New Roman"/>
              </a:rPr>
              <a:t>случае </a:t>
            </a:r>
            <a:r>
              <a:rPr sz="2800" spc="-15" dirty="0">
                <a:latin typeface="Times New Roman"/>
                <a:cs typeface="Times New Roman"/>
              </a:rPr>
              <a:t>уполномоченный </a:t>
            </a:r>
            <a:r>
              <a:rPr sz="2800" spc="-5" dirty="0">
                <a:latin typeface="Times New Roman"/>
                <a:cs typeface="Times New Roman"/>
              </a:rPr>
              <a:t>представитель  </a:t>
            </a:r>
            <a:r>
              <a:rPr sz="2800" spc="-10" dirty="0">
                <a:latin typeface="Times New Roman"/>
                <a:cs typeface="Times New Roman"/>
              </a:rPr>
              <a:t>экзаменационной </a:t>
            </a:r>
            <a:r>
              <a:rPr sz="2800" spc="-35" dirty="0">
                <a:latin typeface="Times New Roman"/>
                <a:cs typeface="Times New Roman"/>
              </a:rPr>
              <a:t>комиссии </a:t>
            </a:r>
            <a:r>
              <a:rPr sz="2800" dirty="0">
                <a:latin typeface="Times New Roman"/>
                <a:cs typeface="Times New Roman"/>
              </a:rPr>
              <a:t>составляет </a:t>
            </a:r>
            <a:r>
              <a:rPr sz="2800" spc="-15" dirty="0">
                <a:latin typeface="Times New Roman"/>
                <a:cs typeface="Times New Roman"/>
              </a:rPr>
              <a:t>акт </a:t>
            </a:r>
            <a:r>
              <a:rPr sz="2800" spc="-5" dirty="0">
                <a:latin typeface="Times New Roman"/>
                <a:cs typeface="Times New Roman"/>
              </a:rPr>
              <a:t>о  </a:t>
            </a:r>
            <a:r>
              <a:rPr sz="2800" spc="-10" dirty="0">
                <a:latin typeface="Times New Roman"/>
                <a:cs typeface="Times New Roman"/>
              </a:rPr>
              <a:t>досрочном завершении </a:t>
            </a:r>
            <a:r>
              <a:rPr sz="2800" spc="-15" dirty="0">
                <a:latin typeface="Times New Roman"/>
                <a:cs typeface="Times New Roman"/>
              </a:rPr>
              <a:t>экзамена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10" dirty="0">
                <a:latin typeface="Times New Roman"/>
                <a:cs typeface="Times New Roman"/>
              </a:rPr>
              <a:t>объективным  </a:t>
            </a:r>
            <a:r>
              <a:rPr sz="2800" spc="-5" dirty="0">
                <a:latin typeface="Times New Roman"/>
                <a:cs typeface="Times New Roman"/>
              </a:rPr>
              <a:t>причинам.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72387" y="2786062"/>
            <a:ext cx="3810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52" rIns="0" bIns="0" rtlCol="0">
            <a:spAutoFit/>
          </a:bodyPr>
          <a:lstStyle/>
          <a:p>
            <a:pPr marL="925194" marR="5080" indent="2419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Утверждение, изменение </a:t>
            </a:r>
            <a:r>
              <a:rPr dirty="0"/>
              <a:t>и </a:t>
            </a:r>
            <a:r>
              <a:rPr spc="-5" dirty="0"/>
              <a:t>(или) аннулирование  результатов государственной итоговой</a:t>
            </a:r>
            <a:r>
              <a:rPr spc="10" dirty="0"/>
              <a:t> </a:t>
            </a:r>
            <a:r>
              <a:rPr spc="-5" dirty="0"/>
              <a:t>аттестации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218" y="1590421"/>
            <a:ext cx="7757159" cy="429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0865">
              <a:lnSpc>
                <a:spcPct val="100000"/>
              </a:lnSpc>
              <a:spcBef>
                <a:spcPts val="95"/>
              </a:spcBef>
              <a:tabLst>
                <a:tab pos="1253490" algn="l"/>
                <a:tab pos="2215515" algn="l"/>
                <a:tab pos="5332730" algn="l"/>
                <a:tab pos="6570980" algn="l"/>
              </a:tabLst>
            </a:pPr>
            <a:r>
              <a:rPr sz="4000" spc="-55" dirty="0">
                <a:latin typeface="Times New Roman"/>
                <a:cs typeface="Times New Roman"/>
              </a:rPr>
              <a:t>Результаты </a:t>
            </a:r>
            <a:r>
              <a:rPr sz="4000" spc="-30" dirty="0">
                <a:latin typeface="Times New Roman"/>
                <a:cs typeface="Times New Roman"/>
              </a:rPr>
              <a:t>государственной  </a:t>
            </a:r>
            <a:r>
              <a:rPr sz="4000" spc="-25" dirty="0">
                <a:latin typeface="Times New Roman"/>
                <a:cs typeface="Times New Roman"/>
              </a:rPr>
              <a:t>итоговой	</a:t>
            </a:r>
            <a:r>
              <a:rPr sz="4000" dirty="0">
                <a:latin typeface="Times New Roman"/>
                <a:cs typeface="Times New Roman"/>
              </a:rPr>
              <a:t>аттестации </a:t>
            </a:r>
            <a:r>
              <a:rPr sz="4000" spc="-5" dirty="0">
                <a:latin typeface="Times New Roman"/>
                <a:cs typeface="Times New Roman"/>
              </a:rPr>
              <a:t>признаются  </a:t>
            </a:r>
            <a:r>
              <a:rPr sz="40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удовлетворительными </a:t>
            </a:r>
            <a:r>
              <a:rPr sz="4000" spc="-5" dirty="0">
                <a:latin typeface="Times New Roman"/>
                <a:cs typeface="Times New Roman"/>
              </a:rPr>
              <a:t>в случае,  </a:t>
            </a:r>
            <a:r>
              <a:rPr sz="4000" spc="20" dirty="0">
                <a:latin typeface="Times New Roman"/>
                <a:cs typeface="Times New Roman"/>
              </a:rPr>
              <a:t>если	</a:t>
            </a:r>
            <a:r>
              <a:rPr sz="4000" spc="-20" dirty="0">
                <a:latin typeface="Times New Roman"/>
                <a:cs typeface="Times New Roman"/>
              </a:rPr>
              <a:t>обучающийся </a:t>
            </a:r>
            <a:r>
              <a:rPr sz="4000" spc="-5" dirty="0">
                <a:latin typeface="Times New Roman"/>
                <a:cs typeface="Times New Roman"/>
              </a:rPr>
              <a:t>по  </a:t>
            </a:r>
            <a:r>
              <a:rPr sz="4000" spc="-25" dirty="0">
                <a:latin typeface="Times New Roman"/>
                <a:cs typeface="Times New Roman"/>
              </a:rPr>
              <a:t>обязательным</a:t>
            </a:r>
            <a:r>
              <a:rPr sz="4000" spc="2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учебным	предметам  </a:t>
            </a:r>
            <a:r>
              <a:rPr sz="4000" spc="-10" dirty="0">
                <a:latin typeface="Times New Roman"/>
                <a:cs typeface="Times New Roman"/>
              </a:rPr>
              <a:t>н</a:t>
            </a:r>
            <a:r>
              <a:rPr sz="4000" spc="-5" dirty="0">
                <a:latin typeface="Times New Roman"/>
                <a:cs typeface="Times New Roman"/>
              </a:rPr>
              <a:t>а</a:t>
            </a:r>
            <a:r>
              <a:rPr sz="4000" spc="-15" dirty="0">
                <a:latin typeface="Times New Roman"/>
                <a:cs typeface="Times New Roman"/>
              </a:rPr>
              <a:t>б</a:t>
            </a:r>
            <a:r>
              <a:rPr sz="4000" spc="-5" dirty="0">
                <a:latin typeface="Times New Roman"/>
                <a:cs typeface="Times New Roman"/>
              </a:rPr>
              <a:t>р</a:t>
            </a:r>
            <a:r>
              <a:rPr sz="4000" spc="30" dirty="0">
                <a:latin typeface="Times New Roman"/>
                <a:cs typeface="Times New Roman"/>
              </a:rPr>
              <a:t>а</a:t>
            </a:r>
            <a:r>
              <a:rPr sz="4000" spc="-5" dirty="0">
                <a:latin typeface="Times New Roman"/>
                <a:cs typeface="Times New Roman"/>
              </a:rPr>
              <a:t>л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210" dirty="0">
                <a:latin typeface="Times New Roman"/>
                <a:cs typeface="Times New Roman"/>
              </a:rPr>
              <a:t>к</a:t>
            </a:r>
            <a:r>
              <a:rPr sz="4000" spc="-50" dirty="0">
                <a:latin typeface="Times New Roman"/>
                <a:cs typeface="Times New Roman"/>
              </a:rPr>
              <a:t>о</a:t>
            </a:r>
            <a:r>
              <a:rPr sz="4000" spc="-10" dirty="0">
                <a:latin typeface="Times New Roman"/>
                <a:cs typeface="Times New Roman"/>
              </a:rPr>
              <a:t>ли</a:t>
            </a:r>
            <a:r>
              <a:rPr sz="4000" spc="-15" dirty="0">
                <a:latin typeface="Times New Roman"/>
                <a:cs typeface="Times New Roman"/>
              </a:rPr>
              <a:t>ч</a:t>
            </a:r>
            <a:r>
              <a:rPr sz="4000" spc="90" dirty="0">
                <a:latin typeface="Times New Roman"/>
                <a:cs typeface="Times New Roman"/>
              </a:rPr>
              <a:t>е</a:t>
            </a:r>
            <a:r>
              <a:rPr sz="4000" spc="-5" dirty="0">
                <a:latin typeface="Times New Roman"/>
                <a:cs typeface="Times New Roman"/>
              </a:rPr>
              <a:t>ст</a:t>
            </a:r>
            <a:r>
              <a:rPr sz="4000" spc="-35" dirty="0">
                <a:latin typeface="Times New Roman"/>
                <a:cs typeface="Times New Roman"/>
              </a:rPr>
              <a:t>в</a:t>
            </a:r>
            <a:r>
              <a:rPr sz="4000" spc="-5" dirty="0">
                <a:latin typeface="Times New Roman"/>
                <a:cs typeface="Times New Roman"/>
              </a:rPr>
              <a:t>о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б</a:t>
            </a:r>
            <a:r>
              <a:rPr sz="4000" spc="30" dirty="0">
                <a:latin typeface="Times New Roman"/>
                <a:cs typeface="Times New Roman"/>
              </a:rPr>
              <a:t>а</a:t>
            </a:r>
            <a:r>
              <a:rPr sz="4000" spc="-10" dirty="0">
                <a:latin typeface="Times New Roman"/>
                <a:cs typeface="Times New Roman"/>
              </a:rPr>
              <a:t>лл</a:t>
            </a:r>
            <a:r>
              <a:rPr sz="4000" spc="-5" dirty="0">
                <a:latin typeface="Times New Roman"/>
                <a:cs typeface="Times New Roman"/>
              </a:rPr>
              <a:t>ов</a:t>
            </a:r>
            <a:r>
              <a:rPr sz="4000" spc="5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не</a:t>
            </a:r>
            <a:r>
              <a:rPr sz="4000" b="1" dirty="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sz="40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ни</a:t>
            </a:r>
            <a:r>
              <a:rPr sz="4000" b="1" spc="-60" dirty="0">
                <a:solidFill>
                  <a:srgbClr val="FF3300"/>
                </a:solidFill>
                <a:latin typeface="Times New Roman"/>
                <a:cs typeface="Times New Roman"/>
              </a:rPr>
              <a:t>ж</a:t>
            </a:r>
            <a:r>
              <a:rPr sz="40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е  </a:t>
            </a:r>
            <a:r>
              <a:rPr sz="40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минимального.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5942" y="641546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10562" y="5072062"/>
            <a:ext cx="3810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1749" y="960374"/>
            <a:ext cx="7788909" cy="228346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59690" algn="ctr">
              <a:lnSpc>
                <a:spcPct val="90300"/>
              </a:lnSpc>
              <a:spcBef>
                <a:spcPts val="475"/>
              </a:spcBef>
            </a:pPr>
            <a:r>
              <a:rPr sz="3200" dirty="0">
                <a:solidFill>
                  <a:srgbClr val="240AE4"/>
                </a:solidFill>
              </a:rPr>
              <a:t>Интерпретация </a:t>
            </a:r>
            <a:r>
              <a:rPr sz="3200" spc="-40" dirty="0">
                <a:solidFill>
                  <a:srgbClr val="240AE4"/>
                </a:solidFill>
              </a:rPr>
              <a:t>результатов </a:t>
            </a:r>
            <a:r>
              <a:rPr sz="3200" spc="-5" dirty="0">
                <a:solidFill>
                  <a:srgbClr val="240AE4"/>
                </a:solidFill>
              </a:rPr>
              <a:t>выполнения  экзаменационных </a:t>
            </a:r>
            <a:r>
              <a:rPr sz="3200" spc="-15" dirty="0">
                <a:solidFill>
                  <a:srgbClr val="240AE4"/>
                </a:solidFill>
              </a:rPr>
              <a:t>работ </a:t>
            </a:r>
            <a:r>
              <a:rPr sz="3200" dirty="0">
                <a:solidFill>
                  <a:srgbClr val="240AE4"/>
                </a:solidFill>
              </a:rPr>
              <a:t>для </a:t>
            </a:r>
            <a:r>
              <a:rPr sz="3200" spc="-15" dirty="0">
                <a:solidFill>
                  <a:srgbClr val="240AE4"/>
                </a:solidFill>
              </a:rPr>
              <a:t>проведения </a:t>
            </a:r>
            <a:r>
              <a:rPr sz="3200" dirty="0">
                <a:solidFill>
                  <a:srgbClr val="240AE4"/>
                </a:solidFill>
              </a:rPr>
              <a:t>в  </a:t>
            </a:r>
            <a:r>
              <a:rPr sz="3200" spc="5" dirty="0" smtClean="0">
                <a:solidFill>
                  <a:srgbClr val="FF3300"/>
                </a:solidFill>
              </a:rPr>
              <a:t>201</a:t>
            </a:r>
            <a:r>
              <a:rPr lang="ru-RU" sz="3200" spc="5" dirty="0" smtClean="0">
                <a:solidFill>
                  <a:srgbClr val="FF3300"/>
                </a:solidFill>
              </a:rPr>
              <a:t>9</a:t>
            </a:r>
            <a:r>
              <a:rPr sz="3200" spc="-50" dirty="0" smtClean="0">
                <a:solidFill>
                  <a:srgbClr val="FF3300"/>
                </a:solidFill>
              </a:rPr>
              <a:t> </a:t>
            </a:r>
            <a:r>
              <a:rPr sz="3200" spc="-45" dirty="0">
                <a:solidFill>
                  <a:srgbClr val="240AE4"/>
                </a:solidFill>
              </a:rPr>
              <a:t>году</a:t>
            </a:r>
            <a:endParaRPr sz="3200" dirty="0"/>
          </a:p>
          <a:p>
            <a:pPr marL="464820" marR="398145" algn="ctr">
              <a:lnSpc>
                <a:spcPts val="3490"/>
              </a:lnSpc>
              <a:spcBef>
                <a:spcPts val="75"/>
              </a:spcBef>
            </a:pPr>
            <a:r>
              <a:rPr sz="3200" spc="-20" dirty="0">
                <a:solidFill>
                  <a:srgbClr val="240AE4"/>
                </a:solidFill>
              </a:rPr>
              <a:t>основного </a:t>
            </a:r>
            <a:r>
              <a:rPr sz="3200" spc="-25" dirty="0">
                <a:solidFill>
                  <a:srgbClr val="240AE4"/>
                </a:solidFill>
              </a:rPr>
              <a:t>государственного</a:t>
            </a:r>
            <a:r>
              <a:rPr sz="3200" spc="-60" dirty="0">
                <a:solidFill>
                  <a:srgbClr val="240AE4"/>
                </a:solidFill>
              </a:rPr>
              <a:t> </a:t>
            </a:r>
            <a:r>
              <a:rPr sz="3200" spc="-5" dirty="0">
                <a:solidFill>
                  <a:srgbClr val="240AE4"/>
                </a:solidFill>
              </a:rPr>
              <a:t>экзамена  </a:t>
            </a:r>
            <a:r>
              <a:rPr sz="3200" dirty="0">
                <a:solidFill>
                  <a:srgbClr val="240AE4"/>
                </a:solidFill>
              </a:rPr>
              <a:t>(ОГЭ)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3572293" y="3581831"/>
            <a:ext cx="2303449" cy="2287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087" y="274637"/>
            <a:ext cx="8067040" cy="1143000"/>
          </a:xfrm>
          <a:custGeom>
            <a:avLst/>
            <a:gdLst/>
            <a:ahLst/>
            <a:cxnLst/>
            <a:rect l="l" t="t" r="r" b="b"/>
            <a:pathLst>
              <a:path w="8067040" h="1143000">
                <a:moveTo>
                  <a:pt x="0" y="0"/>
                </a:moveTo>
                <a:lnTo>
                  <a:pt x="8066532" y="0"/>
                </a:lnTo>
                <a:lnTo>
                  <a:pt x="8066532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0060" y="458977"/>
            <a:ext cx="5746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201</a:t>
            </a:r>
            <a:r>
              <a:rPr lang="ru-RU" sz="4400" dirty="0" smtClean="0">
                <a:solidFill>
                  <a:srgbClr val="240AE4"/>
                </a:solidFill>
              </a:rPr>
              <a:t>9</a:t>
            </a:r>
            <a:r>
              <a:rPr sz="4400" spc="-145" dirty="0" smtClean="0">
                <a:solidFill>
                  <a:srgbClr val="240AE4"/>
                </a:solidFill>
              </a:rPr>
              <a:t> </a:t>
            </a:r>
            <a:r>
              <a:rPr sz="4400" spc="-80" dirty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4237" y="1401762"/>
          <a:ext cx="7637144" cy="478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325"/>
                <a:gridCol w="1468755"/>
                <a:gridCol w="1529080"/>
                <a:gridCol w="1525905"/>
                <a:gridCol w="1529079"/>
              </a:tblGrid>
              <a:tr h="1636395">
                <a:tc>
                  <a:txBody>
                    <a:bodyPr/>
                    <a:lstStyle/>
                    <a:p>
                      <a:pPr marL="105410" marR="113030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Отметка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 пя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иб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лл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ts val="21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шкале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«2»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«3»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«4»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«5»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1505">
                <a:tc>
                  <a:txBody>
                    <a:bodyPr/>
                    <a:lstStyle/>
                    <a:p>
                      <a:pPr marL="105410" marR="617855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b="1" spc="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b="1" spc="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сс</a:t>
                      </a:r>
                      <a:r>
                        <a:rPr sz="18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кий  </a:t>
                      </a: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15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24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25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33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00" marR="17145" algn="ctr">
                        <a:lnSpc>
                          <a:spcPct val="952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из них не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менее  4 баллов за  грамотность  (по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критериям  ГК1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1615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 ГК4). Если</a:t>
                      </a: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2434" marR="196215" algn="ctr">
                        <a:lnSpc>
                          <a:spcPts val="1600"/>
                        </a:lnSpc>
                        <a:spcBef>
                          <a:spcPts val="1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кри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риям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ГК1–ГК4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1615">
                        <a:lnSpc>
                          <a:spcPts val="145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учащийся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73685" marR="38100" algn="ctr">
                        <a:lnSpc>
                          <a:spcPts val="16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набрал </a:t>
                      </a:r>
                      <a:r>
                        <a:rPr sz="1400" b="1" u="heavy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sz="1400" b="1" u="heavy" spc="-110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1400" b="1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баллов,  выставляется  отметка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spc="5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«3».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34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39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2885" indent="-1270" algn="ctr">
                        <a:lnSpc>
                          <a:spcPct val="952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из них не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менее  6 баллов за  грамотность</a:t>
                      </a:r>
                      <a:r>
                        <a:rPr sz="1400" b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(по 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критериям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ГК1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1615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 ГК4). Если</a:t>
                      </a: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3705" marR="198120" algn="ctr">
                        <a:lnSpc>
                          <a:spcPts val="161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кри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риям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ГК1–ГК4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1615">
                        <a:lnSpc>
                          <a:spcPts val="145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учащийся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74955" marR="40005" algn="ctr">
                        <a:lnSpc>
                          <a:spcPts val="16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набрал </a:t>
                      </a:r>
                      <a:r>
                        <a:rPr sz="1400" b="1" u="heavy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sz="1400" b="1" u="heavy" spc="-110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sz="1400" b="1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баллов,  выставляется  отметка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spc="5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«4».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5882" y="0"/>
            <a:ext cx="38246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FF0000"/>
                </a:solidFill>
              </a:rPr>
              <a:t>Нормативная</a:t>
            </a:r>
            <a:r>
              <a:rPr sz="3600" spc="-10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база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295400"/>
            <a:ext cx="8610599" cy="4142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1313" indent="-342900" algn="just" defTabSz="912813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Ст. 59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,  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ч. 9 ст. 47, 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 ч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. 1-4 ст. 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 70 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Федерального 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 закона  «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Об 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образовании  в  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Российской 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 Федерации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» 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 от  29.12.2012 № 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273-ФЗ </a:t>
            </a:r>
          </a:p>
          <a:p>
            <a:pPr marL="341313" indent="-341313" algn="just" defTabSz="912813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 Приказ МИНПРОСВЕЩЕНИЯ РОССИИ и РОСОБРНАДЗОРА № 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1</a:t>
            </a:r>
            <a:r>
              <a:rPr lang="en-US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89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/ 151</a:t>
            </a:r>
            <a:r>
              <a:rPr lang="en-US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3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от  7.11.2018  «Об утверждении Порядка проведения государственной итоговой аттестации по образовательным программам 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основного общего 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образования</a:t>
            </a:r>
          </a:p>
          <a:p>
            <a:pPr marL="341313" indent="-341313" algn="just" defTabSz="912813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 Приказ Министерства образования Красноярского края  от </a:t>
            </a:r>
            <a:r>
              <a:rPr lang="en-US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07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.</a:t>
            </a:r>
            <a:r>
              <a:rPr lang="en-US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02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.201</a:t>
            </a:r>
            <a:r>
              <a:rPr lang="en-US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9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№ </a:t>
            </a:r>
            <a:r>
              <a:rPr lang="en-US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44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-11-</a:t>
            </a:r>
            <a:r>
              <a:rPr lang="en-US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05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«О проведении итогового </a:t>
            </a:r>
            <a:r>
              <a:rPr lang="ru-RU" altLang="ru-RU" sz="1900" b="1" dirty="0" smtClean="0">
                <a:solidFill>
                  <a:srgbClr val="002060"/>
                </a:solidFill>
                <a:latin typeface="Verdana" pitchFamily="34" charset="0"/>
              </a:rPr>
              <a:t>собеседования».</a:t>
            </a:r>
            <a:endParaRPr lang="ru-RU" altLang="ru-RU" sz="19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" y="5563"/>
            <a:ext cx="2051838" cy="527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274637"/>
            <a:ext cx="8569960" cy="1143000"/>
          </a:xfrm>
          <a:custGeom>
            <a:avLst/>
            <a:gdLst/>
            <a:ahLst/>
            <a:cxnLst/>
            <a:rect l="l" t="t" r="r" b="b"/>
            <a:pathLst>
              <a:path w="8569960" h="1143000">
                <a:moveTo>
                  <a:pt x="0" y="0"/>
                </a:moveTo>
                <a:lnTo>
                  <a:pt x="8569452" y="0"/>
                </a:lnTo>
                <a:lnTo>
                  <a:pt x="8569452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2820" y="458977"/>
            <a:ext cx="5743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201</a:t>
            </a:r>
            <a:r>
              <a:rPr lang="ru-RU" sz="4400" dirty="0" smtClean="0">
                <a:solidFill>
                  <a:srgbClr val="240AE4"/>
                </a:solidFill>
              </a:rPr>
              <a:t>9</a:t>
            </a:r>
            <a:r>
              <a:rPr sz="4400" spc="-175" dirty="0" smtClean="0">
                <a:solidFill>
                  <a:srgbClr val="240AE4"/>
                </a:solidFill>
              </a:rPr>
              <a:t> </a:t>
            </a:r>
            <a:r>
              <a:rPr sz="4400" spc="-80" dirty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7975" y="1252537"/>
          <a:ext cx="8641714" cy="5476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2605"/>
                <a:gridCol w="1662430"/>
                <a:gridCol w="1731010"/>
                <a:gridCol w="1727835"/>
                <a:gridCol w="1727834"/>
              </a:tblGrid>
              <a:tr h="933450">
                <a:tc>
                  <a:txBody>
                    <a:bodyPr/>
                    <a:lstStyle/>
                    <a:p>
                      <a:pPr marL="105410" marR="321310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Отметка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 пя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иб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лл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ts val="21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шкале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0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«2»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5310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«3»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«4»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«5»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434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14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7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8 –</a:t>
                      </a:r>
                      <a:r>
                        <a:rPr sz="2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97300"/>
                        </a:lnSpc>
                        <a:spcBef>
                          <a:spcPts val="65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Рекомендуемый  минимальный  результат выполнения  экзаменационной 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работы,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свидетельствующий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9695" marR="670560">
                        <a:lnSpc>
                          <a:spcPts val="1400"/>
                        </a:lnSpc>
                        <a:spcBef>
                          <a:spcPts val="3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об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освоении 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ьно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9695" marR="394335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компонента 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обра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ова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ел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ьно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9695" marR="227329">
                        <a:lnSpc>
                          <a:spcPts val="1400"/>
                        </a:lnSpc>
                        <a:spcBef>
                          <a:spcPts val="1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стандарта в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предметной</a:t>
                      </a:r>
                      <a:r>
                        <a:rPr sz="12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ts val="126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«Математика», –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9695" marR="74295">
                        <a:lnSpc>
                          <a:spcPct val="97200"/>
                        </a:lnSpc>
                        <a:spcBef>
                          <a:spcPts val="10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баллов, набранные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сумме за выполнение  заданий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обоих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модулей,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2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условии, 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что из них не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менее </a:t>
                      </a:r>
                      <a:r>
                        <a:rPr sz="1200" b="1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2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баллов получено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модулю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«Геометрия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».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15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21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22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32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274637"/>
            <a:ext cx="8354059" cy="1143000"/>
          </a:xfrm>
          <a:custGeom>
            <a:avLst/>
            <a:gdLst/>
            <a:ahLst/>
            <a:cxnLst/>
            <a:rect l="l" t="t" r="r" b="b"/>
            <a:pathLst>
              <a:path w="8354059" h="1143000">
                <a:moveTo>
                  <a:pt x="0" y="0"/>
                </a:moveTo>
                <a:lnTo>
                  <a:pt x="8353806" y="0"/>
                </a:lnTo>
                <a:lnTo>
                  <a:pt x="8353806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7607" y="458977"/>
            <a:ext cx="5746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201</a:t>
            </a:r>
            <a:r>
              <a:rPr lang="ru-RU" sz="4400" dirty="0" smtClean="0">
                <a:solidFill>
                  <a:srgbClr val="240AE4"/>
                </a:solidFill>
              </a:rPr>
              <a:t>9</a:t>
            </a:r>
            <a:r>
              <a:rPr sz="4400" spc="-145" dirty="0" smtClean="0">
                <a:solidFill>
                  <a:srgbClr val="240AE4"/>
                </a:solidFill>
              </a:rPr>
              <a:t> </a:t>
            </a:r>
            <a:r>
              <a:rPr sz="4400" spc="-80" dirty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3875" y="1401762"/>
          <a:ext cx="7994650" cy="4344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950"/>
                <a:gridCol w="1368425"/>
                <a:gridCol w="1368425"/>
                <a:gridCol w="1368425"/>
                <a:gridCol w="1368425"/>
              </a:tblGrid>
              <a:tr h="1003300">
                <a:tc>
                  <a:txBody>
                    <a:bodyPr/>
                    <a:lstStyle/>
                    <a:p>
                      <a:pPr marL="105410" marR="387350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Отметка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 пятибалльной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шкале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«2»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«3»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«4»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«5»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ФИЗИКА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9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10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19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20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30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31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40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157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ХИМИЯ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8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9 –</a:t>
                      </a:r>
                      <a:r>
                        <a:rPr sz="2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17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18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26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27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34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13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25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26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36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37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46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274637"/>
            <a:ext cx="8498205" cy="1143000"/>
          </a:xfrm>
          <a:custGeom>
            <a:avLst/>
            <a:gdLst/>
            <a:ahLst/>
            <a:cxnLst/>
            <a:rect l="l" t="t" r="r" b="b"/>
            <a:pathLst>
              <a:path w="8498205" h="1143000">
                <a:moveTo>
                  <a:pt x="0" y="0"/>
                </a:moveTo>
                <a:lnTo>
                  <a:pt x="8497824" y="0"/>
                </a:lnTo>
                <a:lnTo>
                  <a:pt x="8497824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1361" y="458977"/>
            <a:ext cx="5746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201</a:t>
            </a:r>
            <a:r>
              <a:rPr lang="ru-RU" sz="4400" dirty="0" smtClean="0">
                <a:solidFill>
                  <a:srgbClr val="240AE4"/>
                </a:solidFill>
              </a:rPr>
              <a:t>9</a:t>
            </a:r>
            <a:r>
              <a:rPr sz="4400" spc="-145" dirty="0" smtClean="0">
                <a:solidFill>
                  <a:srgbClr val="240AE4"/>
                </a:solidFill>
              </a:rPr>
              <a:t> </a:t>
            </a:r>
            <a:r>
              <a:rPr sz="4400" spc="-80" dirty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3512" y="1584325"/>
          <a:ext cx="8789032" cy="452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900"/>
                <a:gridCol w="1300479"/>
                <a:gridCol w="1703704"/>
                <a:gridCol w="1705609"/>
                <a:gridCol w="1704340"/>
              </a:tblGrid>
              <a:tr h="1044575">
                <a:tc>
                  <a:txBody>
                    <a:bodyPr/>
                    <a:lstStyle/>
                    <a:p>
                      <a:pPr marL="105410" marR="241300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Отметка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 пятибалльной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шкале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«2»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«3»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«4»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«5»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252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11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12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19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20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26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27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32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79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15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24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25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33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34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39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79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ИСТОРИЯ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13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23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24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34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35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44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274637"/>
            <a:ext cx="8498205" cy="1143000"/>
          </a:xfrm>
          <a:custGeom>
            <a:avLst/>
            <a:gdLst/>
            <a:ahLst/>
            <a:cxnLst/>
            <a:rect l="l" t="t" r="r" b="b"/>
            <a:pathLst>
              <a:path w="8498205" h="1143000">
                <a:moveTo>
                  <a:pt x="0" y="0"/>
                </a:moveTo>
                <a:lnTo>
                  <a:pt x="8497824" y="0"/>
                </a:lnTo>
                <a:lnTo>
                  <a:pt x="8497824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1361" y="458977"/>
            <a:ext cx="5746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201</a:t>
            </a:r>
            <a:r>
              <a:rPr lang="ru-RU" sz="4400" dirty="0" smtClean="0">
                <a:solidFill>
                  <a:srgbClr val="240AE4"/>
                </a:solidFill>
              </a:rPr>
              <a:t>9</a:t>
            </a:r>
            <a:r>
              <a:rPr sz="4400" spc="-145" dirty="0" smtClean="0">
                <a:solidFill>
                  <a:srgbClr val="240AE4"/>
                </a:solidFill>
              </a:rPr>
              <a:t> </a:t>
            </a:r>
            <a:r>
              <a:rPr sz="4400" spc="-80" dirty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7975" y="1584325"/>
          <a:ext cx="8641076" cy="452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4875"/>
                <a:gridCol w="1440179"/>
                <a:gridCol w="1675129"/>
                <a:gridCol w="1677034"/>
                <a:gridCol w="1673859"/>
              </a:tblGrid>
              <a:tr h="1044575">
                <a:tc>
                  <a:txBody>
                    <a:bodyPr/>
                    <a:lstStyle/>
                    <a:p>
                      <a:pPr marL="105410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Отметка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 пятибалльной</a:t>
                      </a:r>
                      <a:r>
                        <a:rPr sz="1800" spc="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шкале</a:t>
                      </a: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«2»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«3»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«4»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«5»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252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10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17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18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24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25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29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7925">
                <a:tc>
                  <a:txBody>
                    <a:bodyPr/>
                    <a:lstStyle/>
                    <a:p>
                      <a:pPr marL="105410" marR="429895">
                        <a:lnSpc>
                          <a:spcPts val="1600"/>
                        </a:lnSpc>
                        <a:spcBef>
                          <a:spcPts val="415"/>
                        </a:spcBef>
                      </a:pPr>
                      <a:r>
                        <a:rPr sz="1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ИНФОРМАТИКА</a:t>
                      </a:r>
                      <a:r>
                        <a:rPr sz="1400" b="1" spc="-8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  ИКТ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5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11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12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17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18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22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7925">
                <a:tc>
                  <a:txBody>
                    <a:bodyPr/>
                    <a:lstStyle/>
                    <a:p>
                      <a:pPr marL="105410" marR="146050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ИНО</a:t>
                      </a: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8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28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29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45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46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58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59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70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79361" y="3320184"/>
            <a:ext cx="1949424" cy="3040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marR="5080" indent="570865">
              <a:lnSpc>
                <a:spcPct val="100000"/>
              </a:lnSpc>
              <a:spcBef>
                <a:spcPts val="105"/>
              </a:spcBef>
            </a:pPr>
            <a:r>
              <a:rPr dirty="0"/>
              <a:t>По решению </a:t>
            </a:r>
            <a:r>
              <a:rPr spc="-5" dirty="0"/>
              <a:t>экзаменационной</a:t>
            </a:r>
            <a:r>
              <a:rPr spc="-110" dirty="0"/>
              <a:t> </a:t>
            </a:r>
            <a:r>
              <a:rPr spc="-25" dirty="0"/>
              <a:t>комиссии  </a:t>
            </a:r>
            <a:r>
              <a:rPr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повторно </a:t>
            </a:r>
            <a:r>
              <a:rPr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допускаются </a:t>
            </a:r>
            <a:r>
              <a:rPr dirty="0"/>
              <a:t>к </a:t>
            </a:r>
            <a:r>
              <a:rPr spc="-25" dirty="0"/>
              <a:t>сдаче  </a:t>
            </a:r>
            <a:r>
              <a:rPr spc="-20" dirty="0"/>
              <a:t>государственной </a:t>
            </a:r>
            <a:r>
              <a:rPr spc="-15" dirty="0"/>
              <a:t>итоговой </a:t>
            </a:r>
            <a:r>
              <a:rPr spc="5" dirty="0"/>
              <a:t>аттестации </a:t>
            </a:r>
            <a:r>
              <a:rPr dirty="0"/>
              <a:t>в  </a:t>
            </a:r>
            <a:r>
              <a:rPr spc="-5" dirty="0"/>
              <a:t>текущем </a:t>
            </a:r>
            <a:r>
              <a:rPr spc="-45" dirty="0"/>
              <a:t>году </a:t>
            </a:r>
            <a:r>
              <a:rPr dirty="0"/>
              <a:t>по </a:t>
            </a:r>
            <a:r>
              <a:rPr spc="-10" dirty="0"/>
              <a:t>соответствующему  </a:t>
            </a:r>
            <a:r>
              <a:rPr spc="-5" dirty="0"/>
              <a:t>учебному </a:t>
            </a:r>
            <a:r>
              <a:rPr spc="-10" dirty="0"/>
              <a:t>предмету </a:t>
            </a:r>
            <a:r>
              <a:rPr spc="-5" dirty="0"/>
              <a:t>следующие  обучающиеся: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8254" y="1511808"/>
            <a:ext cx="8094980" cy="447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1054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получившие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spc="-20" dirty="0">
                <a:latin typeface="Times New Roman"/>
                <a:cs typeface="Times New Roman"/>
              </a:rPr>
              <a:t>государственной итоговой  </a:t>
            </a:r>
            <a:r>
              <a:rPr sz="2800" spc="-5" dirty="0">
                <a:latin typeface="Times New Roman"/>
                <a:cs typeface="Times New Roman"/>
              </a:rPr>
              <a:t>аттестации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неудовлетворительный 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результат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двум </a:t>
            </a:r>
            <a:r>
              <a:rPr sz="2800" spc="-5" dirty="0">
                <a:latin typeface="Times New Roman"/>
                <a:cs typeface="Times New Roman"/>
              </a:rPr>
              <a:t>из учебных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предметов;</a:t>
            </a:r>
            <a:endParaRPr sz="2800">
              <a:latin typeface="Times New Roman"/>
              <a:cs typeface="Times New Roman"/>
            </a:endParaRPr>
          </a:p>
          <a:p>
            <a:pPr marL="355600" marR="86106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 сдававшие </a:t>
            </a:r>
            <a:r>
              <a:rPr sz="2800" spc="-15" dirty="0">
                <a:latin typeface="Times New Roman"/>
                <a:cs typeface="Times New Roman"/>
              </a:rPr>
              <a:t>экзамены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 уважительным 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причинам (болезнь или иные </a:t>
            </a:r>
            <a:r>
              <a:rPr sz="2800" spc="-15" dirty="0">
                <a:latin typeface="Times New Roman"/>
                <a:cs typeface="Times New Roman"/>
              </a:rPr>
              <a:t>обстоятельства,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подтвержденные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документально</a:t>
            </a:r>
            <a:r>
              <a:rPr sz="2800" spc="-5" dirty="0">
                <a:latin typeface="Times New Roman"/>
                <a:cs typeface="Times New Roman"/>
              </a:rPr>
              <a:t>);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 завершившие </a:t>
            </a:r>
            <a:r>
              <a:rPr sz="2800" spc="-10" dirty="0">
                <a:latin typeface="Times New Roman"/>
                <a:cs typeface="Times New Roman"/>
              </a:rPr>
              <a:t>выполнение экзаменационной  работы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 уважительным </a:t>
            </a:r>
            <a:r>
              <a:rPr sz="2800" spc="-5" dirty="0">
                <a:latin typeface="Times New Roman"/>
                <a:cs typeface="Times New Roman"/>
              </a:rPr>
              <a:t>причинам (болезнь или  иные </a:t>
            </a:r>
            <a:r>
              <a:rPr sz="2800" spc="-15" dirty="0">
                <a:latin typeface="Times New Roman"/>
                <a:cs typeface="Times New Roman"/>
              </a:rPr>
              <a:t>обстоятельства,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подтвержденные 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документально</a:t>
            </a:r>
            <a:r>
              <a:rPr sz="2800" spc="-5" dirty="0">
                <a:latin typeface="Times New Roman"/>
                <a:cs typeface="Times New Roman"/>
              </a:rPr>
              <a:t>);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5942" y="641546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53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9162" y="1033462"/>
            <a:ext cx="3810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09600" y="1066800"/>
            <a:ext cx="7942586" cy="4414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marR="5080" indent="577215">
              <a:lnSpc>
                <a:spcPct val="100000"/>
              </a:lnSpc>
              <a:spcBef>
                <a:spcPts val="105"/>
              </a:spcBef>
            </a:pPr>
            <a:r>
              <a:rPr dirty="0"/>
              <a:t>Если в </a:t>
            </a:r>
            <a:r>
              <a:rPr spc="-5" dirty="0"/>
              <a:t>отношении </a:t>
            </a:r>
            <a:r>
              <a:rPr spc="-10" dirty="0"/>
              <a:t>обучающегося </a:t>
            </a:r>
            <a:r>
              <a:rPr spc="-5" dirty="0"/>
              <a:t>был  </a:t>
            </a:r>
            <a:r>
              <a:rPr dirty="0"/>
              <a:t>установлен </a:t>
            </a:r>
            <a:r>
              <a:rPr spc="-10" dirty="0"/>
              <a:t>факт </a:t>
            </a:r>
            <a:r>
              <a:rPr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неоднократного </a:t>
            </a:r>
            <a:r>
              <a:rPr dirty="0"/>
              <a:t>нарушения  им </a:t>
            </a:r>
            <a:r>
              <a:rPr spc="-5" dirty="0"/>
              <a:t>установленного порядка проведения  </a:t>
            </a:r>
            <a:r>
              <a:rPr spc="-20" dirty="0"/>
              <a:t>государственной </a:t>
            </a:r>
            <a:r>
              <a:rPr spc="-15" dirty="0"/>
              <a:t>итоговой </a:t>
            </a:r>
            <a:r>
              <a:rPr spc="5" dirty="0"/>
              <a:t>аттестации, </a:t>
            </a:r>
            <a:r>
              <a:rPr spc="-20" dirty="0"/>
              <a:t>то  </a:t>
            </a:r>
            <a:r>
              <a:rPr spc="-5" dirty="0"/>
              <a:t>экзаменационные </a:t>
            </a:r>
            <a:r>
              <a:rPr spc="-25" dirty="0"/>
              <a:t>комиссии </a:t>
            </a:r>
            <a:r>
              <a:rPr spc="-5" dirty="0"/>
              <a:t>вправе </a:t>
            </a:r>
            <a:r>
              <a:rPr dirty="0"/>
              <a:t>принять  решение об </a:t>
            </a:r>
            <a:r>
              <a:rPr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отказе </a:t>
            </a:r>
            <a:r>
              <a:rPr spc="-30" dirty="0"/>
              <a:t>такому </a:t>
            </a:r>
            <a:r>
              <a:rPr spc="-10" dirty="0"/>
              <a:t>обучающемуся </a:t>
            </a:r>
            <a:r>
              <a:rPr dirty="0"/>
              <a:t>в  </a:t>
            </a:r>
            <a:r>
              <a:rPr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повторной сдаче </a:t>
            </a:r>
            <a:r>
              <a:rPr spc="-5" dirty="0"/>
              <a:t>экзаменов </a:t>
            </a:r>
            <a:r>
              <a:rPr dirty="0"/>
              <a:t>по  </a:t>
            </a:r>
            <a:r>
              <a:rPr spc="-10" dirty="0"/>
              <a:t>соответствующим </a:t>
            </a:r>
            <a:r>
              <a:rPr dirty="0"/>
              <a:t>учебным предметам в  </a:t>
            </a:r>
            <a:r>
              <a:rPr spc="-5" dirty="0"/>
              <a:t>текущем</a:t>
            </a:r>
            <a:r>
              <a:rPr spc="-50" dirty="0"/>
              <a:t> </a:t>
            </a:r>
            <a:r>
              <a:rPr spc="-100" dirty="0"/>
              <a:t>году.</a:t>
            </a:r>
          </a:p>
        </p:txBody>
      </p:sp>
      <p:sp>
        <p:nvSpPr>
          <p:cNvPr id="4" name="object 4"/>
          <p:cNvSpPr/>
          <p:nvPr/>
        </p:nvSpPr>
        <p:spPr>
          <a:xfrm>
            <a:off x="8539162" y="804862"/>
            <a:ext cx="3810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52" rIns="0" bIns="0" rtlCol="0">
            <a:spAutoFit/>
          </a:bodyPr>
          <a:lstStyle/>
          <a:p>
            <a:pPr marL="925194" marR="5080" indent="2419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Утверждение, изменение </a:t>
            </a:r>
            <a:r>
              <a:rPr dirty="0"/>
              <a:t>и </a:t>
            </a:r>
            <a:r>
              <a:rPr spc="-5" dirty="0"/>
              <a:t>(или) аннулирование  результатов государственной итоговой</a:t>
            </a:r>
            <a:r>
              <a:rPr spc="10" dirty="0"/>
              <a:t> </a:t>
            </a:r>
            <a:r>
              <a:rPr spc="-5" dirty="0"/>
              <a:t>аттестации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040" y="1408049"/>
            <a:ext cx="8174355" cy="4404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571500">
              <a:lnSpc>
                <a:spcPct val="99700"/>
              </a:lnSpc>
              <a:spcBef>
                <a:spcPts val="114"/>
              </a:spcBef>
              <a:tabLst>
                <a:tab pos="5436235" algn="l"/>
                <a:tab pos="5940425" algn="l"/>
              </a:tabLst>
            </a:pPr>
            <a:r>
              <a:rPr sz="3200" spc="-10" dirty="0">
                <a:latin typeface="Times New Roman"/>
                <a:cs typeface="Times New Roman"/>
              </a:rPr>
              <a:t>Обучающимся, </a:t>
            </a:r>
            <a:r>
              <a:rPr sz="3200" dirty="0">
                <a:latin typeface="Times New Roman"/>
                <a:cs typeface="Times New Roman"/>
              </a:rPr>
              <a:t>не </a:t>
            </a:r>
            <a:r>
              <a:rPr sz="3200" spc="-5" dirty="0">
                <a:latin typeface="Times New Roman"/>
                <a:cs typeface="Times New Roman"/>
              </a:rPr>
              <a:t>прошедшим </a:t>
            </a:r>
            <a:r>
              <a:rPr sz="3200" dirty="0">
                <a:latin typeface="Times New Roman"/>
                <a:cs typeface="Times New Roman"/>
              </a:rPr>
              <a:t>ГИА или  </a:t>
            </a:r>
            <a:r>
              <a:rPr sz="3200" spc="-5" dirty="0">
                <a:latin typeface="Times New Roman"/>
                <a:cs typeface="Times New Roman"/>
              </a:rPr>
              <a:t>получившим </a:t>
            </a:r>
            <a:r>
              <a:rPr sz="3200" dirty="0">
                <a:latin typeface="Times New Roman"/>
                <a:cs typeface="Times New Roman"/>
              </a:rPr>
              <a:t>на ГИА </a:t>
            </a:r>
            <a:r>
              <a:rPr sz="3200" spc="-20" dirty="0">
                <a:latin typeface="Times New Roman"/>
                <a:cs typeface="Times New Roman"/>
              </a:rPr>
              <a:t>неудовлетворительные  </a:t>
            </a:r>
            <a:r>
              <a:rPr sz="3200" spc="-35" dirty="0">
                <a:latin typeface="Times New Roman"/>
                <a:cs typeface="Times New Roman"/>
              </a:rPr>
              <a:t>результаты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более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чем по </a:t>
            </a:r>
            <a:r>
              <a:rPr sz="320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двум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учебным </a:t>
            </a:r>
            <a:r>
              <a:rPr sz="3200" dirty="0">
                <a:latin typeface="Times New Roman"/>
                <a:cs typeface="Times New Roman"/>
              </a:rPr>
              <a:t> предметам,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либо </a:t>
            </a:r>
            <a:r>
              <a:rPr sz="3200" spc="-5" dirty="0">
                <a:latin typeface="Times New Roman"/>
                <a:cs typeface="Times New Roman"/>
              </a:rPr>
              <a:t>получившим	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повторно 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неудовлетворительный</a:t>
            </a:r>
            <a:r>
              <a:rPr sz="3200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результат	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одному 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из этих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предметов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 ГИА в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дополнительные 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сроки, </a:t>
            </a:r>
            <a:r>
              <a:rPr sz="3200" spc="-65" dirty="0">
                <a:latin typeface="Times New Roman"/>
                <a:cs typeface="Times New Roman"/>
              </a:rPr>
              <a:t>будет </a:t>
            </a:r>
            <a:r>
              <a:rPr sz="3200" spc="5" dirty="0">
                <a:latin typeface="Times New Roman"/>
                <a:cs typeface="Times New Roman"/>
              </a:rPr>
              <a:t>предоставлено </a:t>
            </a:r>
            <a:r>
              <a:rPr sz="3200" spc="-5" dirty="0">
                <a:latin typeface="Times New Roman"/>
                <a:cs typeface="Times New Roman"/>
              </a:rPr>
              <a:t>право </a:t>
            </a:r>
            <a:r>
              <a:rPr sz="3200" spc="-15" dirty="0">
                <a:latin typeface="Times New Roman"/>
                <a:cs typeface="Times New Roman"/>
              </a:rPr>
              <a:t>повторно  сдать </a:t>
            </a:r>
            <a:r>
              <a:rPr sz="3200" spc="-5" dirty="0">
                <a:latin typeface="Times New Roman"/>
                <a:cs typeface="Times New Roman"/>
              </a:rPr>
              <a:t>экзамены </a:t>
            </a:r>
            <a:r>
              <a:rPr sz="3200" dirty="0">
                <a:latin typeface="Times New Roman"/>
                <a:cs typeface="Times New Roman"/>
              </a:rPr>
              <a:t>по </a:t>
            </a:r>
            <a:r>
              <a:rPr sz="3200" spc="-10" dirty="0">
                <a:latin typeface="Times New Roman"/>
                <a:cs typeface="Times New Roman"/>
              </a:rPr>
              <a:t>соответствующим </a:t>
            </a:r>
            <a:r>
              <a:rPr sz="3200" dirty="0">
                <a:latin typeface="Times New Roman"/>
                <a:cs typeface="Times New Roman"/>
              </a:rPr>
              <a:t>учебным  предметам не ранее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1 сентября </a:t>
            </a:r>
            <a:r>
              <a:rPr sz="3200" spc="-15" dirty="0">
                <a:latin typeface="Times New Roman"/>
                <a:cs typeface="Times New Roman"/>
              </a:rPr>
              <a:t>текущего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года</a:t>
            </a:r>
            <a:r>
              <a:rPr sz="3200" spc="-5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62962" y="652462"/>
            <a:ext cx="3810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2605" y="626999"/>
            <a:ext cx="62953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Прием и </a:t>
            </a:r>
            <a:r>
              <a:rPr sz="3200" spc="-10" dirty="0"/>
              <a:t>рассмотрение</a:t>
            </a:r>
            <a:r>
              <a:rPr sz="3200" spc="-110" dirty="0"/>
              <a:t> </a:t>
            </a:r>
            <a:r>
              <a:rPr sz="3200" spc="-15" dirty="0"/>
              <a:t>апелляций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00048" y="1395648"/>
            <a:ext cx="7977505" cy="3926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6959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Апелляцию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о нарушении </a:t>
            </a:r>
            <a:r>
              <a:rPr sz="3200" dirty="0">
                <a:latin typeface="Times New Roman"/>
                <a:cs typeface="Times New Roman"/>
              </a:rPr>
              <a:t>установленного 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порядка проведения </a:t>
            </a:r>
            <a:r>
              <a:rPr sz="3200" dirty="0">
                <a:latin typeface="Times New Roman"/>
                <a:cs typeface="Times New Roman"/>
              </a:rPr>
              <a:t>государственной  итоговой аттестации по учебному предмету  обучающийся подает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в день проведения  </a:t>
            </a:r>
            <a:r>
              <a:rPr sz="3200" dirty="0">
                <a:latin typeface="Times New Roman"/>
                <a:cs typeface="Times New Roman"/>
              </a:rPr>
              <a:t>экзамена </a:t>
            </a:r>
            <a:r>
              <a:rPr sz="3200" spc="-5" dirty="0">
                <a:latin typeface="Times New Roman"/>
                <a:cs typeface="Times New Roman"/>
              </a:rPr>
              <a:t>по </a:t>
            </a:r>
            <a:r>
              <a:rPr sz="3200" dirty="0">
                <a:latin typeface="Times New Roman"/>
                <a:cs typeface="Times New Roman"/>
              </a:rPr>
              <a:t>соответствующему учебному  предмету уполномоченному представителю  экзаменационной комиссии,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не покидая  образовательной</a:t>
            </a:r>
            <a:r>
              <a:rPr sz="3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организации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5942" y="641546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58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38225" y="4896726"/>
            <a:ext cx="1800212" cy="1260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5879" y="626999"/>
            <a:ext cx="7127875" cy="3744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Прием и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рассмотрение</a:t>
            </a:r>
            <a:r>
              <a:rPr sz="32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апелляций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  <a:tabLst>
                <a:tab pos="2978150" algn="l"/>
                <a:tab pos="4182110" algn="l"/>
              </a:tabLst>
            </a:pPr>
            <a:r>
              <a:rPr sz="3200" dirty="0">
                <a:latin typeface="Times New Roman"/>
                <a:cs typeface="Times New Roman"/>
              </a:rPr>
              <a:t>Апелляция о </a:t>
            </a:r>
            <a:r>
              <a:rPr sz="3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несогласии </a:t>
            </a:r>
            <a:r>
              <a:rPr sz="3200" dirty="0">
                <a:latin typeface="Times New Roman"/>
                <a:cs typeface="Times New Roman"/>
              </a:rPr>
              <a:t>с  выставленными	</a:t>
            </a:r>
            <a:r>
              <a:rPr sz="3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баллами </a:t>
            </a:r>
            <a:r>
              <a:rPr sz="3200" spc="-25" dirty="0">
                <a:latin typeface="Times New Roman"/>
                <a:cs typeface="Times New Roman"/>
              </a:rPr>
              <a:t>может </a:t>
            </a:r>
            <a:r>
              <a:rPr sz="3200" spc="-5" dirty="0">
                <a:latin typeface="Times New Roman"/>
                <a:cs typeface="Times New Roman"/>
              </a:rPr>
              <a:t>быть  </a:t>
            </a:r>
            <a:r>
              <a:rPr sz="3200" spc="-15" dirty="0">
                <a:latin typeface="Times New Roman"/>
                <a:cs typeface="Times New Roman"/>
              </a:rPr>
              <a:t>подана </a:t>
            </a:r>
            <a:r>
              <a:rPr sz="3200" b="1" u="heavy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b="1" u="heavy" spc="-2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1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течение</a:t>
            </a:r>
            <a:r>
              <a:rPr sz="3200" b="1" u="heavy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2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двух</a:t>
            </a:r>
            <a:r>
              <a:rPr sz="3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sz="3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рабочих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дней</a:t>
            </a:r>
            <a:r>
              <a:rPr sz="3200" b="1" spc="-10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со  </a:t>
            </a:r>
            <a:r>
              <a:rPr sz="3200" dirty="0">
                <a:latin typeface="Times New Roman"/>
                <a:cs typeface="Times New Roman"/>
              </a:rPr>
              <a:t>дня </a:t>
            </a:r>
            <a:r>
              <a:rPr sz="3200" spc="-15" dirty="0">
                <a:latin typeface="Times New Roman"/>
                <a:cs typeface="Times New Roman"/>
              </a:rPr>
              <a:t>объявления </a:t>
            </a:r>
            <a:r>
              <a:rPr sz="3200" spc="-35" dirty="0">
                <a:latin typeface="Times New Roman"/>
                <a:cs typeface="Times New Roman"/>
              </a:rPr>
              <a:t>результатов  </a:t>
            </a:r>
            <a:r>
              <a:rPr sz="3200" spc="-20" dirty="0">
                <a:latin typeface="Times New Roman"/>
                <a:cs typeface="Times New Roman"/>
              </a:rPr>
              <a:t>государственной </a:t>
            </a:r>
            <a:r>
              <a:rPr sz="3200" spc="-15" dirty="0">
                <a:latin typeface="Times New Roman"/>
                <a:cs typeface="Times New Roman"/>
              </a:rPr>
              <a:t>итоговой </a:t>
            </a:r>
            <a:r>
              <a:rPr sz="3200" spc="5" dirty="0">
                <a:latin typeface="Times New Roman"/>
                <a:cs typeface="Times New Roman"/>
              </a:rPr>
              <a:t>аттестации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  </a:t>
            </a:r>
            <a:r>
              <a:rPr sz="3200" spc="-10" dirty="0">
                <a:latin typeface="Times New Roman"/>
                <a:cs typeface="Times New Roman"/>
              </a:rPr>
              <a:t>соответствующему </a:t>
            </a:r>
            <a:r>
              <a:rPr sz="3200" spc="-5" dirty="0">
                <a:latin typeface="Times New Roman"/>
                <a:cs typeface="Times New Roman"/>
              </a:rPr>
              <a:t>учебному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предмету.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94106" y="4424476"/>
            <a:ext cx="1568450" cy="181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685800"/>
            <a:ext cx="8534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238" algn="just">
              <a:defRPr/>
            </a:pPr>
            <a:r>
              <a:rPr lang="ru-RU" sz="2800" spc="-10" dirty="0" smtClean="0">
                <a:latin typeface="Times New Roman"/>
                <a:cs typeface="Times New Roman"/>
              </a:rPr>
              <a:t>К ГИА допускаются обучающиеся, </a:t>
            </a:r>
            <a:r>
              <a:rPr lang="ru-RU" sz="2800" b="1" spc="-10" dirty="0" smtClean="0">
                <a:latin typeface="Times New Roman"/>
                <a:cs typeface="Times New Roman"/>
              </a:rPr>
              <a:t>не имеющие академической задолженности</a:t>
            </a:r>
            <a:r>
              <a:rPr lang="ru-RU" sz="2800" spc="-10" dirty="0" smtClean="0">
                <a:latin typeface="Times New Roman"/>
                <a:cs typeface="Times New Roman"/>
              </a:rPr>
              <a:t>, в полном объеме выполнившие учебный план или индивидуальный учебный план (имеющие </a:t>
            </a:r>
            <a:r>
              <a:rPr lang="ru-RU" sz="2800" b="1" spc="-10" dirty="0" smtClean="0">
                <a:latin typeface="Times New Roman"/>
                <a:cs typeface="Times New Roman"/>
              </a:rPr>
              <a:t>годовые отметки </a:t>
            </a:r>
            <a:r>
              <a:rPr lang="ru-RU" sz="2800" spc="-10" dirty="0" smtClean="0">
                <a:latin typeface="Times New Roman"/>
                <a:cs typeface="Times New Roman"/>
              </a:rPr>
              <a:t>по всем учебным предметам учебного плана </a:t>
            </a:r>
            <a:r>
              <a:rPr lang="ru-RU" sz="2800" b="1" spc="-10" dirty="0" smtClean="0">
                <a:latin typeface="Times New Roman"/>
                <a:cs typeface="Times New Roman"/>
              </a:rPr>
              <a:t>не ниже </a:t>
            </a:r>
            <a:r>
              <a:rPr lang="ru-RU" sz="2800" spc="-10" dirty="0" smtClean="0">
                <a:latin typeface="Times New Roman"/>
                <a:cs typeface="Times New Roman"/>
              </a:rPr>
              <a:t>удовлетворительных), а также  имеющие результат «</a:t>
            </a:r>
            <a:r>
              <a:rPr lang="ru-RU" sz="2800" b="1" spc="-10" dirty="0" smtClean="0">
                <a:latin typeface="Times New Roman"/>
                <a:cs typeface="Times New Roman"/>
              </a:rPr>
              <a:t>зачет</a:t>
            </a:r>
            <a:r>
              <a:rPr lang="ru-RU" sz="2800" spc="-10" dirty="0" smtClean="0">
                <a:latin typeface="Times New Roman"/>
                <a:cs typeface="Times New Roman"/>
              </a:rPr>
              <a:t>» за итоговое собеседование по русскому языку</a:t>
            </a:r>
            <a:endParaRPr lang="ru-RU" sz="2800" spc="-1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52" rIns="0" bIns="0" rtlCol="0">
            <a:spAutoFit/>
          </a:bodyPr>
          <a:lstStyle/>
          <a:p>
            <a:pPr marL="925194" marR="5080" indent="2419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Утверждение, изменение </a:t>
            </a:r>
            <a:r>
              <a:rPr dirty="0"/>
              <a:t>и </a:t>
            </a:r>
            <a:r>
              <a:rPr spc="-5" dirty="0"/>
              <a:t>(или) аннулирование  результатов государственной итоговой</a:t>
            </a:r>
            <a:r>
              <a:rPr spc="10" dirty="0"/>
              <a:t> </a:t>
            </a:r>
            <a:r>
              <a:rPr spc="-5" dirty="0"/>
              <a:t>аттестации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838" y="1595234"/>
            <a:ext cx="7943850" cy="3926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5945">
              <a:lnSpc>
                <a:spcPct val="100000"/>
              </a:lnSpc>
              <a:spcBef>
                <a:spcPts val="105"/>
              </a:spcBef>
              <a:tabLst>
                <a:tab pos="2640330" algn="l"/>
              </a:tabLst>
            </a:pPr>
            <a:r>
              <a:rPr sz="3200" dirty="0">
                <a:latin typeface="Times New Roman"/>
                <a:cs typeface="Times New Roman"/>
              </a:rPr>
              <a:t>Удовлетворительные результаты  государственной итоговой аттестации по  обязательным учебным предметам являются  основанием </a:t>
            </a:r>
            <a:r>
              <a:rPr sz="3200" spc="-5" dirty="0">
                <a:latin typeface="Times New Roman"/>
                <a:cs typeface="Times New Roman"/>
              </a:rPr>
              <a:t>выдачи </a:t>
            </a:r>
            <a:r>
              <a:rPr sz="3200" dirty="0">
                <a:latin typeface="Times New Roman"/>
                <a:cs typeface="Times New Roman"/>
              </a:rPr>
              <a:t>обучающимся документа  об образовании - аттестата об </a:t>
            </a:r>
            <a:r>
              <a:rPr sz="3200" spc="5" dirty="0">
                <a:latin typeface="Times New Roman"/>
                <a:cs typeface="Times New Roman"/>
              </a:rPr>
              <a:t>основном  общем </a:t>
            </a:r>
            <a:r>
              <a:rPr sz="3200" dirty="0">
                <a:latin typeface="Times New Roman"/>
                <a:cs typeface="Times New Roman"/>
              </a:rPr>
              <a:t>образовании, образцы и порядок  </a:t>
            </a:r>
            <a:r>
              <a:rPr sz="3200" spc="-5" dirty="0">
                <a:latin typeface="Times New Roman"/>
                <a:cs typeface="Times New Roman"/>
              </a:rPr>
              <a:t>выдачи </a:t>
            </a:r>
            <a:r>
              <a:rPr sz="3200" spc="5" dirty="0">
                <a:latin typeface="Times New Roman"/>
                <a:cs typeface="Times New Roman"/>
              </a:rPr>
              <a:t>которого </a:t>
            </a:r>
            <a:r>
              <a:rPr sz="3200" dirty="0">
                <a:latin typeface="Times New Roman"/>
                <a:cs typeface="Times New Roman"/>
              </a:rPr>
              <a:t>утверждаются  Минобрнауки	России.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9150" y="6466268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66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57999" y="5481523"/>
            <a:ext cx="2086000" cy="1376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855" y="200279"/>
            <a:ext cx="8056880" cy="5893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6965" marR="4622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Приказ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Министерства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и </a:t>
            </a:r>
            <a:r>
              <a:rPr sz="16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науки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Российской  Федерации 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от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9 января </a:t>
            </a:r>
            <a:r>
              <a:rPr sz="1600" b="1" dirty="0">
                <a:solidFill>
                  <a:srgbClr val="75005F"/>
                </a:solidFill>
                <a:latin typeface="Times New Roman"/>
                <a:cs typeface="Times New Roman"/>
              </a:rPr>
              <a:t>2017 </a:t>
            </a:r>
            <a:r>
              <a:rPr sz="1600" b="1" spc="-100" dirty="0">
                <a:solidFill>
                  <a:srgbClr val="75005F"/>
                </a:solidFill>
                <a:latin typeface="Times New Roman"/>
                <a:cs typeface="Times New Roman"/>
              </a:rPr>
              <a:t>г.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№</a:t>
            </a:r>
            <a:r>
              <a:rPr sz="1600" b="1" spc="-160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  <a:p>
            <a:pPr marL="2062480" marR="135890" algn="ctr">
              <a:lnSpc>
                <a:spcPct val="100000"/>
              </a:lnSpc>
            </a:pP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«О </a:t>
            </a:r>
            <a:r>
              <a:rPr sz="1600" b="1" dirty="0">
                <a:solidFill>
                  <a:srgbClr val="75005F"/>
                </a:solidFill>
                <a:latin typeface="Times New Roman"/>
                <a:cs typeface="Times New Roman"/>
              </a:rPr>
              <a:t>внесении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изменения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в Порядок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заполнения, </a:t>
            </a:r>
            <a:r>
              <a:rPr sz="1600" b="1" dirty="0">
                <a:solidFill>
                  <a:srgbClr val="75005F"/>
                </a:solidFill>
                <a:latin typeface="Times New Roman"/>
                <a:cs typeface="Times New Roman"/>
              </a:rPr>
              <a:t>учета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и 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выдачи  </a:t>
            </a:r>
            <a:r>
              <a:rPr sz="16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аттестатов </a:t>
            </a:r>
            <a:r>
              <a:rPr sz="1600" b="1" dirty="0">
                <a:solidFill>
                  <a:srgbClr val="75005F"/>
                </a:solidFill>
                <a:latin typeface="Times New Roman"/>
                <a:cs typeface="Times New Roman"/>
              </a:rPr>
              <a:t>об 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основном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общем и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среднем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общем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образовании 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и их </a:t>
            </a:r>
            <a:r>
              <a:rPr sz="16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дубликатов,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утвержденный 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приказом</a:t>
            </a:r>
            <a:r>
              <a:rPr sz="1600" b="1" spc="60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Министерства</a:t>
            </a:r>
            <a:endParaRPr sz="1600">
              <a:latin typeface="Times New Roman"/>
              <a:cs typeface="Times New Roman"/>
            </a:endParaRPr>
          </a:p>
          <a:p>
            <a:pPr marL="1931670">
              <a:lnSpc>
                <a:spcPct val="100000"/>
              </a:lnSpc>
            </a:pP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и </a:t>
            </a:r>
            <a:r>
              <a:rPr sz="16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науки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Российской Федерации 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от </a:t>
            </a:r>
            <a:r>
              <a:rPr sz="1600" b="1" dirty="0">
                <a:solidFill>
                  <a:srgbClr val="75005F"/>
                </a:solidFill>
                <a:latin typeface="Times New Roman"/>
                <a:cs typeface="Times New Roman"/>
              </a:rPr>
              <a:t>14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февраля </a:t>
            </a:r>
            <a:r>
              <a:rPr sz="1600" b="1" dirty="0">
                <a:solidFill>
                  <a:srgbClr val="75005F"/>
                </a:solidFill>
                <a:latin typeface="Times New Roman"/>
                <a:cs typeface="Times New Roman"/>
              </a:rPr>
              <a:t>2014</a:t>
            </a:r>
            <a:r>
              <a:rPr sz="1600" b="1" spc="165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1600" b="1" spc="-100" dirty="0">
                <a:solidFill>
                  <a:srgbClr val="75005F"/>
                </a:solidFill>
                <a:latin typeface="Times New Roman"/>
                <a:cs typeface="Times New Roman"/>
              </a:rPr>
              <a:t>г.</a:t>
            </a:r>
            <a:endParaRPr sz="1600">
              <a:latin typeface="Times New Roman"/>
              <a:cs typeface="Times New Roman"/>
            </a:endParaRPr>
          </a:p>
          <a:p>
            <a:pPr marL="1917064" algn="ctr">
              <a:lnSpc>
                <a:spcPct val="100000"/>
              </a:lnSpc>
            </a:pP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№ </a:t>
            </a:r>
            <a:r>
              <a:rPr sz="1600" b="1" spc="-30" dirty="0">
                <a:solidFill>
                  <a:srgbClr val="75005F"/>
                </a:solidFill>
                <a:latin typeface="Times New Roman"/>
                <a:cs typeface="Times New Roman"/>
              </a:rPr>
              <a:t>115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»</a:t>
            </a:r>
            <a:endParaRPr sz="1600">
              <a:latin typeface="Times New Roman"/>
              <a:cs typeface="Times New Roman"/>
            </a:endParaRPr>
          </a:p>
          <a:p>
            <a:pPr marL="12700" marR="34925">
              <a:lnSpc>
                <a:spcPct val="100000"/>
              </a:lnSpc>
              <a:spcBef>
                <a:spcPts val="965"/>
              </a:spcBef>
              <a:buSzPct val="96153"/>
              <a:buFont typeface="Wingdings"/>
              <a:buChar char=""/>
              <a:tabLst>
                <a:tab pos="276225" algn="l"/>
                <a:tab pos="6827520" algn="l"/>
              </a:tabLst>
            </a:pPr>
            <a:r>
              <a:rPr sz="2600" spc="-15" dirty="0">
                <a:latin typeface="Times New Roman"/>
                <a:cs typeface="Times New Roman"/>
              </a:rPr>
              <a:t>Итоговые </a:t>
            </a:r>
            <a:r>
              <a:rPr sz="2600" spc="-10" dirty="0">
                <a:latin typeface="Times New Roman"/>
                <a:cs typeface="Times New Roman"/>
              </a:rPr>
              <a:t>отметки </a:t>
            </a:r>
            <a:r>
              <a:rPr sz="2600" dirty="0">
                <a:latin typeface="Times New Roman"/>
                <a:cs typeface="Times New Roman"/>
              </a:rPr>
              <a:t>за 9 </a:t>
            </a:r>
            <a:r>
              <a:rPr sz="2600" spc="-5" dirty="0">
                <a:latin typeface="Times New Roman"/>
                <a:cs typeface="Times New Roman"/>
              </a:rPr>
              <a:t>класс по </a:t>
            </a:r>
            <a:r>
              <a:rPr sz="260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русскому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языку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  </a:t>
            </a:r>
            <a:r>
              <a:rPr sz="260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математике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 </a:t>
            </a:r>
            <a:r>
              <a:rPr sz="260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двум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учебным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предметам</a:t>
            </a:r>
            <a:r>
              <a:rPr sz="2600" spc="-5" dirty="0">
                <a:latin typeface="Times New Roman"/>
                <a:cs typeface="Times New Roman"/>
              </a:rPr>
              <a:t>,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сдаваемым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 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выбору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обучающегося, </a:t>
            </a:r>
            <a:r>
              <a:rPr sz="2600" spc="-5" dirty="0">
                <a:latin typeface="Times New Roman"/>
                <a:cs typeface="Times New Roman"/>
              </a:rPr>
              <a:t>определяются </a:t>
            </a:r>
            <a:r>
              <a:rPr sz="2600" spc="-15" dirty="0">
                <a:latin typeface="Times New Roman"/>
                <a:cs typeface="Times New Roman"/>
              </a:rPr>
              <a:t>как </a:t>
            </a:r>
            <a:r>
              <a:rPr sz="2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среднее  </a:t>
            </a:r>
            <a:r>
              <a:rPr sz="2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арифметическое </a:t>
            </a:r>
            <a:r>
              <a:rPr sz="2600" spc="-20" dirty="0">
                <a:latin typeface="Times New Roman"/>
                <a:cs typeface="Times New Roman"/>
              </a:rPr>
              <a:t>годовой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5" dirty="0">
                <a:latin typeface="Times New Roman"/>
                <a:cs typeface="Times New Roman"/>
              </a:rPr>
              <a:t>экзаменационной </a:t>
            </a:r>
            <a:r>
              <a:rPr sz="2600" spc="-10" dirty="0">
                <a:latin typeface="Times New Roman"/>
                <a:cs typeface="Times New Roman"/>
              </a:rPr>
              <a:t>отметок  в</a:t>
            </a:r>
            <a:r>
              <a:rPr sz="2600" dirty="0">
                <a:latin typeface="Times New Roman"/>
                <a:cs typeface="Times New Roman"/>
              </a:rPr>
              <a:t>ы</a:t>
            </a:r>
            <a:r>
              <a:rPr sz="2600" spc="-5" dirty="0">
                <a:latin typeface="Times New Roman"/>
                <a:cs typeface="Times New Roman"/>
              </a:rPr>
              <a:t>п</a:t>
            </a:r>
            <a:r>
              <a:rPr sz="2600" spc="30" dirty="0">
                <a:latin typeface="Times New Roman"/>
                <a:cs typeface="Times New Roman"/>
              </a:rPr>
              <a:t>у</a:t>
            </a:r>
            <a:r>
              <a:rPr sz="2600" spc="-5" dirty="0">
                <a:latin typeface="Times New Roman"/>
                <a:cs typeface="Times New Roman"/>
              </a:rPr>
              <a:t>скн</a:t>
            </a:r>
            <a:r>
              <a:rPr sz="2600" spc="-15" dirty="0">
                <a:latin typeface="Times New Roman"/>
                <a:cs typeface="Times New Roman"/>
              </a:rPr>
              <a:t>и</a:t>
            </a:r>
            <a:r>
              <a:rPr sz="2600" spc="-45" dirty="0">
                <a:latin typeface="Times New Roman"/>
                <a:cs typeface="Times New Roman"/>
              </a:rPr>
              <a:t>к</a:t>
            </a:r>
            <a:r>
              <a:rPr sz="2600" dirty="0">
                <a:latin typeface="Times New Roman"/>
                <a:cs typeface="Times New Roman"/>
              </a:rPr>
              <a:t>а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в</a:t>
            </a:r>
            <a:r>
              <a:rPr sz="2600" dirty="0">
                <a:latin typeface="Times New Roman"/>
                <a:cs typeface="Times New Roman"/>
              </a:rPr>
              <a:t>ы</a:t>
            </a:r>
            <a:r>
              <a:rPr sz="2600" spc="-5" dirty="0">
                <a:latin typeface="Times New Roman"/>
                <a:cs typeface="Times New Roman"/>
              </a:rPr>
              <a:t>с</a:t>
            </a:r>
            <a:r>
              <a:rPr sz="2600" spc="35" dirty="0">
                <a:latin typeface="Times New Roman"/>
                <a:cs typeface="Times New Roman"/>
              </a:rPr>
              <a:t>т</a:t>
            </a:r>
            <a:r>
              <a:rPr sz="2600" spc="-5" dirty="0">
                <a:latin typeface="Times New Roman"/>
                <a:cs typeface="Times New Roman"/>
              </a:rPr>
              <a:t>а</a:t>
            </a:r>
            <a:r>
              <a:rPr sz="2600" spc="-45" dirty="0">
                <a:latin typeface="Times New Roman"/>
                <a:cs typeface="Times New Roman"/>
              </a:rPr>
              <a:t>в</a:t>
            </a:r>
            <a:r>
              <a:rPr sz="2600" spc="-5" dirty="0">
                <a:latin typeface="Times New Roman"/>
                <a:cs typeface="Times New Roman"/>
              </a:rPr>
              <a:t>л</a:t>
            </a:r>
            <a:r>
              <a:rPr sz="2600" dirty="0">
                <a:latin typeface="Times New Roman"/>
                <a:cs typeface="Times New Roman"/>
              </a:rPr>
              <a:t>я</a:t>
            </a:r>
            <a:r>
              <a:rPr sz="2600" spc="-40" dirty="0">
                <a:latin typeface="Times New Roman"/>
                <a:cs typeface="Times New Roman"/>
              </a:rPr>
              <a:t>ю</a:t>
            </a:r>
            <a:r>
              <a:rPr sz="2600" spc="35" dirty="0">
                <a:latin typeface="Times New Roman"/>
                <a:cs typeface="Times New Roman"/>
              </a:rPr>
              <a:t>т</a:t>
            </a:r>
            <a:r>
              <a:rPr sz="2600" spc="-5" dirty="0">
                <a:latin typeface="Times New Roman"/>
                <a:cs typeface="Times New Roman"/>
              </a:rPr>
              <a:t>с</a:t>
            </a:r>
            <a:r>
              <a:rPr sz="2600" dirty="0">
                <a:latin typeface="Times New Roman"/>
                <a:cs typeface="Times New Roman"/>
              </a:rPr>
              <a:t>я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80" dirty="0">
                <a:latin typeface="Times New Roman"/>
                <a:cs typeface="Times New Roman"/>
              </a:rPr>
              <a:t>а</a:t>
            </a:r>
            <a:r>
              <a:rPr sz="2600" dirty="0">
                <a:latin typeface="Times New Roman"/>
                <a:cs typeface="Times New Roman"/>
              </a:rPr>
              <a:t>тт</a:t>
            </a:r>
            <a:r>
              <a:rPr sz="2600" spc="55" dirty="0">
                <a:latin typeface="Times New Roman"/>
                <a:cs typeface="Times New Roman"/>
              </a:rPr>
              <a:t>е</a:t>
            </a:r>
            <a:r>
              <a:rPr sz="2600" spc="-5" dirty="0">
                <a:latin typeface="Times New Roman"/>
                <a:cs typeface="Times New Roman"/>
              </a:rPr>
              <a:t>с</a:t>
            </a:r>
            <a:r>
              <a:rPr sz="2600" spc="35" dirty="0">
                <a:latin typeface="Times New Roman"/>
                <a:cs typeface="Times New Roman"/>
              </a:rPr>
              <a:t>т</a:t>
            </a:r>
            <a:r>
              <a:rPr sz="2600" spc="-80" dirty="0">
                <a:latin typeface="Times New Roman"/>
                <a:cs typeface="Times New Roman"/>
              </a:rPr>
              <a:t>а</a:t>
            </a:r>
            <a:r>
              <a:rPr sz="2600" dirty="0">
                <a:latin typeface="Times New Roman"/>
                <a:cs typeface="Times New Roman"/>
              </a:rPr>
              <a:t>т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цел</a:t>
            </a:r>
            <a:r>
              <a:rPr sz="2600" dirty="0">
                <a:latin typeface="Times New Roman"/>
                <a:cs typeface="Times New Roman"/>
              </a:rPr>
              <a:t>ы</a:t>
            </a:r>
            <a:r>
              <a:rPr sz="2600" spc="-5" dirty="0">
                <a:latin typeface="Times New Roman"/>
                <a:cs typeface="Times New Roman"/>
              </a:rPr>
              <a:t>м</a:t>
            </a:r>
            <a:r>
              <a:rPr sz="2600" dirty="0">
                <a:latin typeface="Times New Roman"/>
                <a:cs typeface="Times New Roman"/>
              </a:rPr>
              <a:t>и	</a:t>
            </a:r>
            <a:r>
              <a:rPr sz="2600" spc="-5" dirty="0">
                <a:latin typeface="Times New Roman"/>
                <a:cs typeface="Times New Roman"/>
              </a:rPr>
              <a:t>ч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5" dirty="0">
                <a:latin typeface="Times New Roman"/>
                <a:cs typeface="Times New Roman"/>
              </a:rPr>
              <a:t>сл</a:t>
            </a:r>
            <a:r>
              <a:rPr sz="2600" spc="-10" dirty="0">
                <a:latin typeface="Times New Roman"/>
                <a:cs typeface="Times New Roman"/>
              </a:rPr>
              <a:t>а</a:t>
            </a:r>
            <a:r>
              <a:rPr sz="2600" spc="-5" dirty="0">
                <a:latin typeface="Times New Roman"/>
                <a:cs typeface="Times New Roman"/>
              </a:rPr>
              <a:t>м</a:t>
            </a:r>
            <a:r>
              <a:rPr sz="2600" dirty="0">
                <a:latin typeface="Times New Roman"/>
                <a:cs typeface="Times New Roman"/>
              </a:rPr>
              <a:t>и  в </a:t>
            </a:r>
            <a:r>
              <a:rPr sz="2600" spc="-5" dirty="0">
                <a:latin typeface="Times New Roman"/>
                <a:cs typeface="Times New Roman"/>
              </a:rPr>
              <a:t>соответствии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b="1" dirty="0">
                <a:solidFill>
                  <a:srgbClr val="75005F"/>
                </a:solidFill>
                <a:latin typeface="Times New Roman"/>
                <a:cs typeface="Times New Roman"/>
              </a:rPr>
              <a:t>правилами </a:t>
            </a:r>
            <a:r>
              <a:rPr sz="2600" spc="-25" dirty="0">
                <a:latin typeface="Times New Roman"/>
                <a:cs typeface="Times New Roman"/>
              </a:rPr>
              <a:t>математического  </a:t>
            </a:r>
            <a:r>
              <a:rPr sz="2600" spc="-20" dirty="0">
                <a:latin typeface="Times New Roman"/>
                <a:cs typeface="Times New Roman"/>
              </a:rPr>
              <a:t>округления.</a:t>
            </a:r>
            <a:endParaRPr sz="2600">
              <a:latin typeface="Times New Roman"/>
              <a:cs typeface="Times New Roman"/>
            </a:endParaRPr>
          </a:p>
          <a:p>
            <a:pPr marL="12700" marR="560705">
              <a:lnSpc>
                <a:spcPct val="100000"/>
              </a:lnSpc>
              <a:spcBef>
                <a:spcPts val="600"/>
              </a:spcBef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sz="2600" spc="-15" dirty="0">
                <a:latin typeface="Times New Roman"/>
                <a:cs typeface="Times New Roman"/>
              </a:rPr>
              <a:t>Итоговые </a:t>
            </a:r>
            <a:r>
              <a:rPr sz="2600" spc="-10" dirty="0">
                <a:latin typeface="Times New Roman"/>
                <a:cs typeface="Times New Roman"/>
              </a:rPr>
              <a:t>отметки </a:t>
            </a:r>
            <a:r>
              <a:rPr sz="2600" dirty="0">
                <a:latin typeface="Times New Roman"/>
                <a:cs typeface="Times New Roman"/>
              </a:rPr>
              <a:t>за 9 </a:t>
            </a:r>
            <a:r>
              <a:rPr sz="2600" spc="-5" dirty="0">
                <a:latin typeface="Times New Roman"/>
                <a:cs typeface="Times New Roman"/>
              </a:rPr>
              <a:t>класс по </a:t>
            </a:r>
            <a:r>
              <a:rPr sz="2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другим </a:t>
            </a:r>
            <a:r>
              <a:rPr sz="2600" dirty="0">
                <a:latin typeface="Times New Roman"/>
                <a:cs typeface="Times New Roman"/>
              </a:rPr>
              <a:t>учебным  </a:t>
            </a:r>
            <a:r>
              <a:rPr sz="2600" spc="-5" dirty="0">
                <a:latin typeface="Times New Roman"/>
                <a:cs typeface="Times New Roman"/>
              </a:rPr>
              <a:t>предметам выставляются на </a:t>
            </a:r>
            <a:r>
              <a:rPr sz="2600" spc="5" dirty="0">
                <a:latin typeface="Times New Roman"/>
                <a:cs typeface="Times New Roman"/>
              </a:rPr>
              <a:t>основе </a:t>
            </a:r>
            <a:r>
              <a:rPr sz="2600" b="1" spc="-30" dirty="0">
                <a:solidFill>
                  <a:srgbClr val="75005F"/>
                </a:solidFill>
                <a:latin typeface="Times New Roman"/>
                <a:cs typeface="Times New Roman"/>
              </a:rPr>
              <a:t>годовой </a:t>
            </a:r>
            <a:r>
              <a:rPr sz="2600" spc="-10" dirty="0">
                <a:latin typeface="Times New Roman"/>
                <a:cs typeface="Times New Roman"/>
              </a:rPr>
              <a:t>отметки  </a:t>
            </a:r>
            <a:r>
              <a:rPr sz="2600" spc="-5" dirty="0">
                <a:latin typeface="Times New Roman"/>
                <a:cs typeface="Times New Roman"/>
              </a:rPr>
              <a:t>выпускника </a:t>
            </a:r>
            <a:r>
              <a:rPr sz="2600" dirty="0">
                <a:latin typeface="Times New Roman"/>
                <a:cs typeface="Times New Roman"/>
              </a:rPr>
              <a:t>за 9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класс.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9150" y="6466268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67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94523" y="5794260"/>
            <a:ext cx="1749475" cy="1063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2" y="119519"/>
            <a:ext cx="1523987" cy="657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7820" y="260095"/>
            <a:ext cx="588645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007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5005F"/>
                </a:solidFill>
              </a:rPr>
              <a:t>Приказ </a:t>
            </a:r>
            <a:r>
              <a:rPr sz="2000" spc="-5" dirty="0">
                <a:solidFill>
                  <a:srgbClr val="75005F"/>
                </a:solidFill>
              </a:rPr>
              <a:t>Министерства </a:t>
            </a:r>
            <a:r>
              <a:rPr sz="2000" dirty="0">
                <a:solidFill>
                  <a:srgbClr val="75005F"/>
                </a:solidFill>
              </a:rPr>
              <a:t>образования и </a:t>
            </a:r>
            <a:r>
              <a:rPr sz="2000" spc="5" dirty="0">
                <a:solidFill>
                  <a:srgbClr val="75005F"/>
                </a:solidFill>
              </a:rPr>
              <a:t>науки  </a:t>
            </a:r>
            <a:r>
              <a:rPr sz="2000" dirty="0">
                <a:solidFill>
                  <a:srgbClr val="75005F"/>
                </a:solidFill>
              </a:rPr>
              <a:t>Российской </a:t>
            </a:r>
            <a:r>
              <a:rPr sz="2000" spc="-5" dirty="0">
                <a:solidFill>
                  <a:srgbClr val="75005F"/>
                </a:solidFill>
              </a:rPr>
              <a:t>Федерации </a:t>
            </a:r>
            <a:r>
              <a:rPr sz="2000" dirty="0">
                <a:solidFill>
                  <a:srgbClr val="75005F"/>
                </a:solidFill>
              </a:rPr>
              <a:t>от 14 </a:t>
            </a:r>
            <a:r>
              <a:rPr sz="2000" spc="-5" dirty="0">
                <a:solidFill>
                  <a:srgbClr val="75005F"/>
                </a:solidFill>
              </a:rPr>
              <a:t>февраля </a:t>
            </a:r>
            <a:r>
              <a:rPr sz="2000" spc="5" dirty="0">
                <a:solidFill>
                  <a:srgbClr val="75005F"/>
                </a:solidFill>
              </a:rPr>
              <a:t>2014 </a:t>
            </a:r>
            <a:r>
              <a:rPr sz="2000" dirty="0">
                <a:solidFill>
                  <a:srgbClr val="75005F"/>
                </a:solidFill>
              </a:rPr>
              <a:t>г.</a:t>
            </a:r>
            <a:r>
              <a:rPr sz="2000" spc="-135" dirty="0">
                <a:solidFill>
                  <a:srgbClr val="75005F"/>
                </a:solidFill>
              </a:rPr>
              <a:t> </a:t>
            </a:r>
            <a:r>
              <a:rPr sz="2000" spc="5" dirty="0">
                <a:solidFill>
                  <a:srgbClr val="75005F"/>
                </a:solidFill>
              </a:rPr>
              <a:t>№115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27812" y="980862"/>
            <a:ext cx="8028305" cy="4777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«Об </a:t>
            </a:r>
            <a:r>
              <a:rPr sz="20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утверждении Порядка заполнения, </a:t>
            </a:r>
            <a:r>
              <a:rPr sz="2000" b="1" spc="5" dirty="0">
                <a:solidFill>
                  <a:srgbClr val="75005F"/>
                </a:solidFill>
                <a:latin typeface="Times New Roman"/>
                <a:cs typeface="Times New Roman"/>
              </a:rPr>
              <a:t>учета </a:t>
            </a: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и </a:t>
            </a:r>
            <a:r>
              <a:rPr sz="20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выдачи аттестатов </a:t>
            </a: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об  </a:t>
            </a:r>
            <a:r>
              <a:rPr sz="20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основном </a:t>
            </a: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общем и </a:t>
            </a:r>
            <a:r>
              <a:rPr sz="20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среднем </a:t>
            </a: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общем</a:t>
            </a:r>
            <a:r>
              <a:rPr sz="2000" b="1" spc="-114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образовании</a:t>
            </a:r>
            <a:endParaRPr sz="2000">
              <a:latin typeface="Times New Roman"/>
              <a:cs typeface="Times New Roman"/>
            </a:endParaRPr>
          </a:p>
          <a:p>
            <a:pPr marL="13335" algn="ctr">
              <a:lnSpc>
                <a:spcPts val="2385"/>
              </a:lnSpc>
            </a:pP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и </a:t>
            </a:r>
            <a:r>
              <a:rPr sz="20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их</a:t>
            </a:r>
            <a:r>
              <a:rPr sz="2000" b="1" spc="-35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дубликатов»</a:t>
            </a:r>
            <a:endParaRPr sz="2000">
              <a:latin typeface="Times New Roman"/>
              <a:cs typeface="Times New Roman"/>
            </a:endParaRPr>
          </a:p>
          <a:p>
            <a:pPr marL="12700" marR="153670">
              <a:lnSpc>
                <a:spcPts val="3360"/>
              </a:lnSpc>
              <a:spcBef>
                <a:spcPts val="9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20" dirty="0">
                <a:latin typeface="Times New Roman"/>
                <a:cs typeface="Times New Roman"/>
              </a:rPr>
              <a:t>Аттестат </a:t>
            </a:r>
            <a:r>
              <a:rPr sz="2800" dirty="0">
                <a:latin typeface="Times New Roman"/>
                <a:cs typeface="Times New Roman"/>
              </a:rPr>
              <a:t>об основном </a:t>
            </a:r>
            <a:r>
              <a:rPr sz="2800" spc="-5" dirty="0">
                <a:latin typeface="Times New Roman"/>
                <a:cs typeface="Times New Roman"/>
              </a:rPr>
              <a:t>общем </a:t>
            </a:r>
            <a:r>
              <a:rPr sz="2800" spc="-10" dirty="0">
                <a:latin typeface="Times New Roman"/>
                <a:cs typeface="Times New Roman"/>
              </a:rPr>
              <a:t>образовании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 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отличием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5" dirty="0">
                <a:latin typeface="Times New Roman"/>
                <a:cs typeface="Times New Roman"/>
              </a:rPr>
              <a:t>приложение </a:t>
            </a:r>
            <a:r>
              <a:rPr sz="2800" spc="-5" dirty="0">
                <a:latin typeface="Times New Roman"/>
                <a:cs typeface="Times New Roman"/>
              </a:rPr>
              <a:t>к </a:t>
            </a:r>
            <a:r>
              <a:rPr sz="2800" spc="-10" dirty="0">
                <a:latin typeface="Times New Roman"/>
                <a:cs typeface="Times New Roman"/>
              </a:rPr>
              <a:t>нему выдаются  выпускникам </a:t>
            </a:r>
            <a:r>
              <a:rPr sz="2800" spc="-5" dirty="0">
                <a:latin typeface="Times New Roman"/>
                <a:cs typeface="Times New Roman"/>
              </a:rPr>
              <a:t>9 класса, </a:t>
            </a:r>
            <a:r>
              <a:rPr sz="2800" spc="-10" dirty="0">
                <a:latin typeface="Times New Roman"/>
                <a:cs typeface="Times New Roman"/>
              </a:rPr>
              <a:t>завершившим </a:t>
            </a:r>
            <a:r>
              <a:rPr sz="2800" spc="-20" dirty="0">
                <a:latin typeface="Times New Roman"/>
                <a:cs typeface="Times New Roman"/>
              </a:rPr>
              <a:t>обучение </a:t>
            </a:r>
            <a:r>
              <a:rPr sz="2800" spc="-5" dirty="0">
                <a:latin typeface="Times New Roman"/>
                <a:cs typeface="Times New Roman"/>
              </a:rPr>
              <a:t>по  </a:t>
            </a:r>
            <a:r>
              <a:rPr sz="2800" spc="-15" dirty="0">
                <a:latin typeface="Times New Roman"/>
                <a:cs typeface="Times New Roman"/>
              </a:rPr>
              <a:t>образовательным </a:t>
            </a:r>
            <a:r>
              <a:rPr sz="2800" spc="-10" dirty="0">
                <a:latin typeface="Times New Roman"/>
                <a:cs typeface="Times New Roman"/>
              </a:rPr>
              <a:t>программам </a:t>
            </a:r>
            <a:r>
              <a:rPr sz="2800" spc="-5" dirty="0">
                <a:latin typeface="Times New Roman"/>
                <a:cs typeface="Times New Roman"/>
              </a:rPr>
              <a:t>основного </a:t>
            </a:r>
            <a:r>
              <a:rPr sz="2800" spc="-20" dirty="0">
                <a:latin typeface="Times New Roman"/>
                <a:cs typeface="Times New Roman"/>
              </a:rPr>
              <a:t>общего  </a:t>
            </a:r>
            <a:r>
              <a:rPr sz="2800" spc="-10" dirty="0">
                <a:latin typeface="Times New Roman"/>
                <a:cs typeface="Times New Roman"/>
              </a:rPr>
              <a:t>образования, успешно прошедшим  </a:t>
            </a:r>
            <a:r>
              <a:rPr sz="2800" spc="-20" dirty="0">
                <a:latin typeface="Times New Roman"/>
                <a:cs typeface="Times New Roman"/>
              </a:rPr>
              <a:t>государственную </a:t>
            </a:r>
            <a:r>
              <a:rPr sz="2800" spc="-30" dirty="0">
                <a:latin typeface="Times New Roman"/>
                <a:cs typeface="Times New Roman"/>
              </a:rPr>
              <a:t>итоговую </a:t>
            </a:r>
            <a:r>
              <a:rPr sz="2800" spc="-5" dirty="0">
                <a:latin typeface="Times New Roman"/>
                <a:cs typeface="Times New Roman"/>
              </a:rPr>
              <a:t>аттестацию и </a:t>
            </a:r>
            <a:r>
              <a:rPr sz="2800" spc="-10" dirty="0">
                <a:latin typeface="Times New Roman"/>
                <a:cs typeface="Times New Roman"/>
              </a:rPr>
              <a:t>имеющим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итоговые 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отметки </a:t>
            </a:r>
            <a:r>
              <a:rPr sz="2800" spc="-15" dirty="0">
                <a:latin typeface="Times New Roman"/>
                <a:cs typeface="Times New Roman"/>
              </a:rPr>
              <a:t>"отлично" </a:t>
            </a:r>
            <a:r>
              <a:rPr sz="2800" spc="-5" dirty="0">
                <a:latin typeface="Times New Roman"/>
                <a:cs typeface="Times New Roman"/>
              </a:rPr>
              <a:t>по всем учебным  предметам </a:t>
            </a:r>
            <a:r>
              <a:rPr sz="2800" spc="-15" dirty="0">
                <a:latin typeface="Times New Roman"/>
                <a:cs typeface="Times New Roman"/>
              </a:rPr>
              <a:t>учебного </a:t>
            </a:r>
            <a:r>
              <a:rPr sz="2800" spc="-10" dirty="0">
                <a:latin typeface="Times New Roman"/>
                <a:cs typeface="Times New Roman"/>
              </a:rPr>
              <a:t>плана, </a:t>
            </a:r>
            <a:r>
              <a:rPr sz="2800" spc="-15" dirty="0">
                <a:latin typeface="Times New Roman"/>
                <a:cs typeface="Times New Roman"/>
              </a:rPr>
              <a:t>изучавшимся </a:t>
            </a:r>
            <a:r>
              <a:rPr sz="2800" spc="-5" dirty="0">
                <a:latin typeface="Times New Roman"/>
                <a:cs typeface="Times New Roman"/>
              </a:rPr>
              <a:t>на уровне  основного </a:t>
            </a:r>
            <a:r>
              <a:rPr sz="2800" spc="-20" dirty="0">
                <a:latin typeface="Times New Roman"/>
                <a:cs typeface="Times New Roman"/>
              </a:rPr>
              <a:t>общего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образования.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9150" y="6466268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68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57999" y="5481523"/>
            <a:ext cx="2086000" cy="1376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32" y="119519"/>
            <a:ext cx="1523987" cy="657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609600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10" dirty="0" smtClean="0">
                <a:latin typeface="Times New Roman"/>
                <a:cs typeface="Times New Roman"/>
              </a:rPr>
              <a:t>Итоговое собеседование </a:t>
            </a:r>
            <a:r>
              <a:rPr lang="ru-RU" sz="2800" spc="-10" dirty="0" smtClean="0">
                <a:latin typeface="Times New Roman"/>
                <a:cs typeface="Times New Roman"/>
              </a:rPr>
              <a:t>проводится ежегодно по текстам, темам и заданиям, сформированным </a:t>
            </a:r>
            <a:r>
              <a:rPr lang="ru-RU" sz="2800" spc="-10" dirty="0" err="1" smtClean="0">
                <a:latin typeface="Times New Roman"/>
                <a:cs typeface="Times New Roman"/>
              </a:rPr>
              <a:t>Рособрнадзором</a:t>
            </a:r>
            <a:r>
              <a:rPr lang="ru-RU" sz="2800" spc="-10" dirty="0" smtClean="0">
                <a:latin typeface="Times New Roman"/>
                <a:cs typeface="Times New Roman"/>
              </a:rPr>
              <a:t>, во вторую среду февраля </a:t>
            </a:r>
            <a:endParaRPr lang="ru-RU" sz="2800" spc="-10" dirty="0" smtClean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 spc="-10" dirty="0" smtClean="0">
                <a:latin typeface="Times New Roman"/>
                <a:cs typeface="Times New Roman"/>
              </a:rPr>
              <a:t>(</a:t>
            </a:r>
            <a:r>
              <a:rPr lang="ru-RU" sz="2800" b="1" spc="-10" dirty="0" smtClean="0">
                <a:latin typeface="Times New Roman"/>
                <a:cs typeface="Times New Roman"/>
              </a:rPr>
              <a:t>12 февраля 2020 г.</a:t>
            </a:r>
            <a:r>
              <a:rPr lang="ru-RU" sz="2800" spc="-10" dirty="0" smtClean="0">
                <a:latin typeface="Times New Roman"/>
                <a:cs typeface="Times New Roman"/>
              </a:rPr>
              <a:t>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59080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10" dirty="0" smtClean="0">
                <a:latin typeface="Times New Roman"/>
                <a:cs typeface="Times New Roman"/>
              </a:rPr>
              <a:t>Продолжительность проведения итогового собеседования для каждого участника ИС - </a:t>
            </a:r>
            <a:r>
              <a:rPr lang="ru-RU" sz="2800" b="1" spc="-10" dirty="0" smtClean="0">
                <a:latin typeface="Times New Roman"/>
                <a:cs typeface="Times New Roman"/>
              </a:rPr>
              <a:t>не более 15 минут.</a:t>
            </a:r>
          </a:p>
          <a:p>
            <a:pPr>
              <a:defRPr/>
            </a:pPr>
            <a:r>
              <a:rPr lang="ru-RU" sz="2800" spc="-10" dirty="0" smtClean="0">
                <a:latin typeface="Times New Roman"/>
                <a:cs typeface="Times New Roman"/>
              </a:rPr>
              <a:t>Для участников ИС с ОВЗ, детей-инвалидов и инвалидов продолжительность проведения ИС увеличивается </a:t>
            </a:r>
            <a:r>
              <a:rPr lang="ru-RU" sz="2800" b="1" spc="-10" dirty="0" smtClean="0">
                <a:latin typeface="Times New Roman"/>
                <a:cs typeface="Times New Roman"/>
              </a:rPr>
              <a:t>на 30 минут</a:t>
            </a:r>
            <a:r>
              <a:rPr lang="ru-RU" sz="2800" spc="-10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54102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10" dirty="0" smtClean="0">
                <a:latin typeface="Times New Roman"/>
                <a:cs typeface="Times New Roman"/>
              </a:rPr>
              <a:t>Итоговое собеседование начинается в 09.00 часов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838200"/>
            <a:ext cx="8534400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>
              <a:lnSpc>
                <a:spcPct val="100000"/>
              </a:lnSpc>
            </a:pPr>
            <a:r>
              <a:rPr lang="ru-RU" sz="2800" b="1" spc="-10" dirty="0" smtClean="0">
                <a:latin typeface="Times New Roman"/>
                <a:cs typeface="Times New Roman"/>
              </a:rPr>
              <a:t>Собеседование (допуск к ОГЭ) включает в себя:</a:t>
            </a:r>
          </a:p>
          <a:p>
            <a:pPr marL="1270">
              <a:lnSpc>
                <a:spcPct val="100000"/>
              </a:lnSpc>
              <a:spcBef>
                <a:spcPts val="400"/>
              </a:spcBef>
              <a:buSzPct val="120000"/>
              <a:tabLst>
                <a:tab pos="182880" algn="l"/>
              </a:tabLst>
            </a:pPr>
            <a:endParaRPr lang="ru-RU" sz="2800" spc="-10" dirty="0" smtClean="0">
              <a:latin typeface="Times New Roman"/>
              <a:cs typeface="Times New Roman"/>
            </a:endParaRPr>
          </a:p>
          <a:p>
            <a:pPr marL="1270">
              <a:lnSpc>
                <a:spcPct val="100000"/>
              </a:lnSpc>
              <a:spcBef>
                <a:spcPts val="400"/>
              </a:spcBef>
              <a:buSzPct val="120000"/>
              <a:buFont typeface="Wingdings" pitchFamily="2" charset="2"/>
              <a:buChar char="ü"/>
              <a:tabLst>
                <a:tab pos="182880" algn="l"/>
              </a:tabLst>
            </a:pPr>
            <a:r>
              <a:rPr lang="ru-RU" sz="2800" spc="-10" dirty="0" smtClean="0">
                <a:latin typeface="Times New Roman"/>
                <a:cs typeface="Times New Roman"/>
              </a:rPr>
              <a:t> </a:t>
            </a:r>
            <a:r>
              <a:rPr lang="ru-RU" sz="2600" spc="-10" dirty="0" smtClean="0">
                <a:latin typeface="Times New Roman"/>
                <a:cs typeface="Times New Roman"/>
              </a:rPr>
              <a:t>Выразительно </a:t>
            </a:r>
            <a:r>
              <a:rPr lang="ru-RU" sz="2600" spc="-10" dirty="0" smtClean="0">
                <a:latin typeface="Times New Roman"/>
                <a:cs typeface="Times New Roman"/>
              </a:rPr>
              <a:t>прочитать текст</a:t>
            </a:r>
            <a:r>
              <a:rPr lang="ru-RU" sz="2600" spc="-10" dirty="0" smtClean="0">
                <a:latin typeface="Times New Roman"/>
                <a:cs typeface="Times New Roman"/>
              </a:rPr>
              <a:t>;</a:t>
            </a:r>
          </a:p>
          <a:p>
            <a:pPr marL="1270">
              <a:lnSpc>
                <a:spcPct val="100000"/>
              </a:lnSpc>
              <a:spcBef>
                <a:spcPts val="400"/>
              </a:spcBef>
              <a:buSzPct val="120000"/>
              <a:buFont typeface="Wingdings" pitchFamily="2" charset="2"/>
              <a:buChar char="ü"/>
              <a:tabLst>
                <a:tab pos="182880" algn="l"/>
              </a:tabLst>
            </a:pPr>
            <a:r>
              <a:rPr lang="ru-RU" sz="2600" spc="-10" dirty="0" smtClean="0">
                <a:latin typeface="Times New Roman"/>
                <a:cs typeface="Times New Roman"/>
              </a:rPr>
              <a:t> </a:t>
            </a:r>
            <a:r>
              <a:rPr lang="ru-RU" sz="2600" spc="-10" dirty="0" smtClean="0">
                <a:latin typeface="Times New Roman"/>
                <a:cs typeface="Times New Roman"/>
              </a:rPr>
              <a:t>Пересказать </a:t>
            </a:r>
            <a:r>
              <a:rPr lang="ru-RU" sz="2600" spc="-10" dirty="0" smtClean="0">
                <a:latin typeface="Times New Roman"/>
                <a:cs typeface="Times New Roman"/>
              </a:rPr>
              <a:t>прочитанное с интеграцией цитаты</a:t>
            </a:r>
            <a:r>
              <a:rPr lang="ru-RU" sz="2600" spc="-10" dirty="0" smtClean="0">
                <a:latin typeface="Times New Roman"/>
                <a:cs typeface="Times New Roman"/>
              </a:rPr>
              <a:t>;</a:t>
            </a:r>
          </a:p>
          <a:p>
            <a:pPr marL="1270">
              <a:lnSpc>
                <a:spcPct val="100000"/>
              </a:lnSpc>
              <a:spcBef>
                <a:spcPts val="400"/>
              </a:spcBef>
              <a:buSzPct val="120000"/>
              <a:buFont typeface="Wingdings" pitchFamily="2" charset="2"/>
              <a:buChar char="ü"/>
              <a:tabLst>
                <a:tab pos="182880" algn="l"/>
              </a:tabLst>
            </a:pPr>
            <a:r>
              <a:rPr lang="ru-RU" sz="2600" spc="-10" dirty="0" smtClean="0">
                <a:latin typeface="Times New Roman"/>
                <a:cs typeface="Times New Roman"/>
              </a:rPr>
              <a:t> </a:t>
            </a:r>
            <a:r>
              <a:rPr lang="ru-RU" sz="2600" spc="-10" dirty="0" smtClean="0">
                <a:latin typeface="Times New Roman"/>
                <a:cs typeface="Times New Roman"/>
              </a:rPr>
              <a:t>Построить </a:t>
            </a:r>
            <a:r>
              <a:rPr lang="ru-RU" sz="2600" spc="-10" dirty="0" smtClean="0">
                <a:latin typeface="Times New Roman"/>
                <a:cs typeface="Times New Roman"/>
              </a:rPr>
              <a:t>монологическое высказывание с опорой на  предложенный план</a:t>
            </a:r>
            <a:r>
              <a:rPr lang="ru-RU" sz="2600" spc="-10" dirty="0" smtClean="0">
                <a:latin typeface="Times New Roman"/>
                <a:cs typeface="Times New Roman"/>
              </a:rPr>
              <a:t>;</a:t>
            </a:r>
          </a:p>
          <a:p>
            <a:pPr marL="1270">
              <a:lnSpc>
                <a:spcPct val="100000"/>
              </a:lnSpc>
              <a:spcBef>
                <a:spcPts val="400"/>
              </a:spcBef>
              <a:buSzPct val="120000"/>
              <a:buFont typeface="Wingdings" pitchFamily="2" charset="2"/>
              <a:buChar char="ü"/>
              <a:tabLst>
                <a:tab pos="182880" algn="l"/>
              </a:tabLst>
            </a:pPr>
            <a:r>
              <a:rPr lang="ru-RU" sz="2600" spc="-10" dirty="0" smtClean="0">
                <a:latin typeface="Times New Roman"/>
                <a:cs typeface="Times New Roman"/>
              </a:rPr>
              <a:t> </a:t>
            </a:r>
            <a:r>
              <a:rPr lang="ru-RU" sz="2600" spc="-10" dirty="0" smtClean="0">
                <a:latin typeface="Times New Roman"/>
                <a:cs typeface="Times New Roman"/>
              </a:rPr>
              <a:t>Принять </a:t>
            </a:r>
            <a:r>
              <a:rPr lang="ru-RU" sz="2600" spc="-10" dirty="0" smtClean="0">
                <a:latin typeface="Times New Roman"/>
                <a:cs typeface="Times New Roman"/>
              </a:rPr>
              <a:t>участие в диалоге на </a:t>
            </a:r>
            <a:r>
              <a:rPr lang="ru-RU" sz="2600" spc="-10" dirty="0" smtClean="0">
                <a:latin typeface="Times New Roman"/>
                <a:cs typeface="Times New Roman"/>
              </a:rPr>
              <a:t>выбранную тему.</a:t>
            </a:r>
            <a:endParaRPr lang="ru-RU" sz="2600" spc="-10" dirty="0" smtClean="0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42672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marR="1894205">
              <a:lnSpc>
                <a:spcPct val="100000"/>
              </a:lnSpc>
              <a:tabLst>
                <a:tab pos="1524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Собеседование </a:t>
            </a:r>
            <a:r>
              <a:rPr lang="ru-RU" sz="2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оценивается по</a:t>
            </a:r>
            <a:r>
              <a:rPr lang="ru-RU" sz="2400" b="1" spc="-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системе: </a:t>
            </a:r>
          </a:p>
          <a:p>
            <a:pPr marL="1270" marR="1894205">
              <a:lnSpc>
                <a:spcPct val="100000"/>
              </a:lnSpc>
              <a:tabLst>
                <a:tab pos="152400" algn="l"/>
              </a:tabLst>
            </a:pPr>
            <a:r>
              <a:rPr lang="ru-RU" sz="2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					ЗАЧЕТ/</a:t>
            </a:r>
            <a:r>
              <a:rPr lang="ru-RU" sz="2400" b="1" spc="-3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НЕЗАЧЕТ</a:t>
            </a:r>
            <a:endParaRPr lang="ru-RU" sz="24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ru-RU" sz="2400" dirty="0" smtClean="0">
              <a:latin typeface="Times New Roman"/>
              <a:cs typeface="Times New Roman"/>
            </a:endParaRPr>
          </a:p>
          <a:p>
            <a:pPr marL="635">
              <a:lnSpc>
                <a:spcPct val="100000"/>
              </a:lnSpc>
            </a:pPr>
            <a:r>
              <a:rPr lang="ru-RU" sz="2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Если</a:t>
            </a:r>
            <a:r>
              <a:rPr lang="ru-RU" sz="2400" b="1" spc="1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испытуемый</a:t>
            </a:r>
            <a:r>
              <a:rPr lang="ru-RU" sz="2400" b="1" spc="1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набрал</a:t>
            </a:r>
            <a:r>
              <a:rPr lang="ru-RU" sz="2400" b="1" spc="1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более</a:t>
            </a:r>
            <a:r>
              <a:rPr lang="ru-RU" sz="2400" b="1" spc="1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10</a:t>
            </a:r>
            <a:r>
              <a:rPr lang="ru-RU" sz="2400" b="1" spc="1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баллов,</a:t>
            </a:r>
            <a:r>
              <a:rPr lang="ru-RU" sz="2400" b="1" spc="13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ему</a:t>
            </a:r>
            <a:r>
              <a:rPr lang="ru-RU" sz="2400" b="1" spc="1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ставится</a:t>
            </a:r>
            <a:r>
              <a:rPr lang="ru-RU" sz="2400" b="1" spc="1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отметка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«ЗАЧЕТ»</a:t>
            </a:r>
            <a:endParaRPr lang="ru-RU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609600"/>
            <a:ext cx="8077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b="1" spc="-10" dirty="0" smtClean="0">
                <a:latin typeface="Times New Roman"/>
                <a:cs typeface="Times New Roman"/>
              </a:rPr>
              <a:t>В день проведения </a:t>
            </a:r>
            <a:r>
              <a:rPr lang="ru-RU" sz="2600" spc="-10" dirty="0" smtClean="0">
                <a:latin typeface="Times New Roman"/>
                <a:cs typeface="Times New Roman"/>
              </a:rPr>
              <a:t>ИС участникам ИС и лицам, привлеченным к его проведению, </a:t>
            </a:r>
            <a:r>
              <a:rPr lang="ru-RU" sz="2600" b="1" spc="-10" dirty="0" smtClean="0">
                <a:latin typeface="Times New Roman"/>
                <a:cs typeface="Times New Roman"/>
              </a:rPr>
              <a:t>запрещается иметь при себе</a:t>
            </a:r>
            <a:r>
              <a:rPr lang="ru-RU" sz="2600" spc="-10" dirty="0" smtClean="0">
                <a:latin typeface="Times New Roman"/>
                <a:cs typeface="Times New Roman"/>
              </a:rPr>
              <a:t> и использовать </a:t>
            </a:r>
            <a:r>
              <a:rPr lang="ru-RU" sz="2600" b="1" spc="-10" dirty="0" smtClean="0">
                <a:latin typeface="Times New Roman"/>
                <a:cs typeface="Times New Roman"/>
              </a:rPr>
              <a:t>средства связи</a:t>
            </a:r>
            <a:r>
              <a:rPr lang="ru-RU" sz="2600" spc="-10" dirty="0" smtClean="0">
                <a:latin typeface="Times New Roman"/>
                <a:cs typeface="Times New Roman"/>
              </a:rPr>
              <a:t>, фото-, аудио- видеоаппаратуру, </a:t>
            </a:r>
            <a:r>
              <a:rPr lang="ru-RU" sz="2600" b="1" spc="-10" dirty="0" smtClean="0">
                <a:latin typeface="Times New Roman"/>
                <a:cs typeface="Times New Roman"/>
              </a:rPr>
              <a:t>справочные материалы, письменные заметки </a:t>
            </a:r>
            <a:r>
              <a:rPr lang="ru-RU" sz="2600" spc="-10" dirty="0" smtClean="0">
                <a:latin typeface="Times New Roman"/>
                <a:cs typeface="Times New Roman"/>
              </a:rPr>
              <a:t>и иные средства хранения и передачи информации.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3318570"/>
            <a:ext cx="8686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spc="-10" dirty="0" smtClean="0">
                <a:latin typeface="Times New Roman"/>
                <a:cs typeface="Times New Roman"/>
              </a:rPr>
              <a:t>На рабочем столе </a:t>
            </a:r>
            <a:r>
              <a:rPr lang="ru-RU" sz="2600" spc="-10" dirty="0" smtClean="0">
                <a:latin typeface="Times New Roman"/>
                <a:cs typeface="Times New Roman"/>
              </a:rPr>
              <a:t>участника ИС в аудитории проведения ИС помимо текстов, тем и заданий ИС </a:t>
            </a:r>
            <a:r>
              <a:rPr lang="ru-RU" sz="2600" spc="-10" dirty="0" smtClean="0">
                <a:latin typeface="Times New Roman"/>
                <a:cs typeface="Times New Roman"/>
              </a:rPr>
              <a:t>могут находиться</a:t>
            </a:r>
            <a:r>
              <a:rPr lang="ru-RU" sz="2600" spc="-10" dirty="0" smtClean="0">
                <a:latin typeface="Times New Roman"/>
                <a:cs typeface="Times New Roman"/>
              </a:rPr>
              <a:t>: </a:t>
            </a:r>
          </a:p>
          <a:p>
            <a:pPr>
              <a:defRPr/>
            </a:pPr>
            <a:r>
              <a:rPr lang="ru-RU" sz="2600" spc="-10" dirty="0" smtClean="0">
                <a:latin typeface="Times New Roman"/>
                <a:cs typeface="Times New Roman"/>
              </a:rPr>
              <a:t>        </a:t>
            </a:r>
            <a:r>
              <a:rPr lang="ru-RU" sz="2600" spc="-10" dirty="0" smtClean="0">
                <a:latin typeface="Times New Roman"/>
                <a:cs typeface="Times New Roman"/>
              </a:rPr>
              <a:t> </a:t>
            </a:r>
            <a:r>
              <a:rPr lang="ru-RU" sz="2600" spc="-10" dirty="0" smtClean="0">
                <a:latin typeface="Times New Roman"/>
                <a:cs typeface="Times New Roman"/>
              </a:rPr>
              <a:t>ручка; </a:t>
            </a:r>
          </a:p>
          <a:p>
            <a:pPr>
              <a:defRPr/>
            </a:pPr>
            <a:r>
              <a:rPr lang="ru-RU" sz="2600" spc="-10" dirty="0" smtClean="0">
                <a:latin typeface="Times New Roman"/>
                <a:cs typeface="Times New Roman"/>
              </a:rPr>
              <a:t>         документ, удостоверяющий личность;</a:t>
            </a:r>
          </a:p>
          <a:p>
            <a:pPr>
              <a:defRPr/>
            </a:pPr>
            <a:r>
              <a:rPr lang="ru-RU" sz="2600" spc="-10" dirty="0" smtClean="0">
                <a:latin typeface="Times New Roman"/>
                <a:cs typeface="Times New Roman"/>
              </a:rPr>
              <a:t>         лекарственные средства (при необходимости);</a:t>
            </a:r>
          </a:p>
          <a:p>
            <a:pPr>
              <a:defRPr/>
            </a:pPr>
            <a:r>
              <a:rPr lang="ru-RU" sz="2600" spc="-10" dirty="0" smtClean="0">
                <a:latin typeface="Times New Roman"/>
                <a:cs typeface="Times New Roman"/>
              </a:rPr>
              <a:t>         специальные технические средства (для участников с ОВЗ).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457200"/>
            <a:ext cx="8610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spc="-10" dirty="0" smtClean="0">
                <a:latin typeface="Times New Roman"/>
                <a:cs typeface="Times New Roman"/>
              </a:rPr>
              <a:t>Повторно</a:t>
            </a:r>
            <a:r>
              <a:rPr lang="ru-RU" sz="2600" spc="-10" dirty="0" smtClean="0">
                <a:latin typeface="Times New Roman"/>
                <a:cs typeface="Times New Roman"/>
              </a:rPr>
              <a:t> допускаются к ИС </a:t>
            </a:r>
            <a:r>
              <a:rPr lang="ru-RU" sz="2600" b="1" spc="-10" dirty="0" smtClean="0">
                <a:latin typeface="Times New Roman"/>
                <a:cs typeface="Times New Roman"/>
              </a:rPr>
              <a:t>в дополнительные сроки </a:t>
            </a:r>
            <a:r>
              <a:rPr lang="ru-RU" sz="2600" spc="-10" dirty="0" smtClean="0">
                <a:latin typeface="Times New Roman"/>
                <a:cs typeface="Times New Roman"/>
              </a:rPr>
              <a:t>в текущем учебном году следующие обучающиеся, экстерны:</a:t>
            </a:r>
          </a:p>
          <a:p>
            <a:pPr>
              <a:defRPr/>
            </a:pPr>
            <a:r>
              <a:rPr lang="ru-RU" sz="2600" spc="-10" dirty="0" smtClean="0">
                <a:latin typeface="Times New Roman"/>
                <a:cs typeface="Times New Roman"/>
              </a:rPr>
              <a:t>   1. получившие по ИС «незачет»;</a:t>
            </a:r>
          </a:p>
          <a:p>
            <a:pPr>
              <a:defRPr/>
            </a:pPr>
            <a:r>
              <a:rPr lang="ru-RU" sz="2600" spc="-10" dirty="0" smtClean="0">
                <a:latin typeface="Times New Roman"/>
                <a:cs typeface="Times New Roman"/>
              </a:rPr>
              <a:t>   2. </a:t>
            </a:r>
            <a:r>
              <a:rPr lang="ru-RU" sz="2600" spc="-10" dirty="0" smtClean="0">
                <a:latin typeface="Times New Roman"/>
                <a:cs typeface="Times New Roman"/>
              </a:rPr>
              <a:t>не явившиеся на ИС по уважительным причинам (болезнь </a:t>
            </a:r>
            <a:r>
              <a:rPr lang="ru-RU" sz="2600" spc="-10" dirty="0" smtClean="0">
                <a:latin typeface="Times New Roman"/>
                <a:cs typeface="Times New Roman"/>
              </a:rPr>
              <a:t>или иные </a:t>
            </a:r>
            <a:r>
              <a:rPr lang="ru-RU" sz="2600" spc="-10" dirty="0" smtClean="0">
                <a:latin typeface="Times New Roman"/>
                <a:cs typeface="Times New Roman"/>
              </a:rPr>
              <a:t>обстоятельства), </a:t>
            </a:r>
            <a:r>
              <a:rPr lang="ru-RU" sz="2600" b="1" spc="-10" dirty="0" smtClean="0">
                <a:latin typeface="Times New Roman"/>
                <a:cs typeface="Times New Roman"/>
              </a:rPr>
              <a:t>подтвержденным документально</a:t>
            </a:r>
            <a:r>
              <a:rPr lang="ru-RU" sz="2600" spc="-10" dirty="0" smtClean="0">
                <a:latin typeface="Times New Roman"/>
                <a:cs typeface="Times New Roman"/>
              </a:rPr>
              <a:t>;</a:t>
            </a:r>
          </a:p>
          <a:p>
            <a:pPr>
              <a:defRPr/>
            </a:pPr>
            <a:r>
              <a:rPr lang="ru-RU" sz="2600" spc="-10" dirty="0" smtClean="0">
                <a:latin typeface="Times New Roman"/>
                <a:cs typeface="Times New Roman"/>
              </a:rPr>
              <a:t>   3. не завершившие ИС по уважительным причинам (болезнь или иные обстоятельства), подтвержденным документально;</a:t>
            </a:r>
          </a:p>
          <a:p>
            <a:pPr>
              <a:defRPr/>
            </a:pPr>
            <a:r>
              <a:rPr lang="ru-RU" sz="2600" spc="-10" dirty="0" smtClean="0">
                <a:latin typeface="Times New Roman"/>
                <a:cs typeface="Times New Roman"/>
              </a:rPr>
              <a:t>   4. удаленные с ИС за нарушение Порядка.</a:t>
            </a:r>
          </a:p>
          <a:p>
            <a:pPr>
              <a:defRPr/>
            </a:pPr>
            <a:endParaRPr lang="ru-RU" sz="2600" b="1" i="1" dirty="0" smtClean="0"/>
          </a:p>
          <a:p>
            <a:pPr>
              <a:defRPr/>
            </a:pPr>
            <a:r>
              <a:rPr lang="ru-RU" sz="2600" b="1" i="1" dirty="0" smtClean="0"/>
              <a:t> </a:t>
            </a:r>
            <a:r>
              <a:rPr lang="ru-RU" sz="2600" b="1" i="1" u="sng" dirty="0" smtClean="0"/>
              <a:t>!!!!! </a:t>
            </a:r>
            <a:r>
              <a:rPr lang="ru-RU" sz="2600" b="1" i="1" u="sng" dirty="0" smtClean="0"/>
              <a:t>2, 3, 4 допускаются решением педсовета и все 4 категории по согласованию с ГЭК !!!!</a:t>
            </a:r>
            <a:endParaRPr lang="ru-RU" sz="2600" b="1" i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8923" y="2635148"/>
            <a:ext cx="4163987" cy="987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735" y="318973"/>
            <a:ext cx="7272223" cy="2382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4635" y="669798"/>
            <a:ext cx="7285024" cy="2455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9515" y="522985"/>
            <a:ext cx="5101590" cy="25019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 algn="ctr">
              <a:lnSpc>
                <a:spcPct val="87000"/>
              </a:lnSpc>
              <a:spcBef>
                <a:spcPts val="800"/>
              </a:spcBef>
            </a:pPr>
            <a:r>
              <a:rPr sz="4500" b="1" spc="-5" dirty="0">
                <a:latin typeface="Times New Roman"/>
                <a:cs typeface="Times New Roman"/>
              </a:rPr>
              <a:t>Формы</a:t>
            </a:r>
            <a:r>
              <a:rPr sz="4500" b="1" spc="-90" dirty="0">
                <a:latin typeface="Times New Roman"/>
                <a:cs typeface="Times New Roman"/>
              </a:rPr>
              <a:t> </a:t>
            </a:r>
            <a:r>
              <a:rPr sz="4500" b="1" spc="-5" dirty="0">
                <a:latin typeface="Times New Roman"/>
                <a:cs typeface="Times New Roman"/>
              </a:rPr>
              <a:t>проведения  государственной  итоговой  аттестации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9634" y="3601910"/>
            <a:ext cx="3467037" cy="22320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9522" y="3952741"/>
            <a:ext cx="3479787" cy="22447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56403" y="4410455"/>
            <a:ext cx="2790190" cy="11880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-635" algn="ctr">
              <a:lnSpc>
                <a:spcPct val="86300"/>
              </a:lnSpc>
              <a:spcBef>
                <a:spcPts val="555"/>
              </a:spcBef>
            </a:pP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Основной  </a:t>
            </a:r>
            <a:r>
              <a:rPr sz="28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8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2800" b="1" spc="-180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ар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ст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нн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ый 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экзамен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2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ОГЭ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75072" y="3601910"/>
            <a:ext cx="3466973" cy="22320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44960" y="3952741"/>
            <a:ext cx="3479774" cy="22447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0994" y="4410455"/>
            <a:ext cx="2833370" cy="11880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555"/>
              </a:spcBef>
            </a:pPr>
            <a:r>
              <a:rPr sz="2800" b="1" spc="-250" dirty="0">
                <a:solidFill>
                  <a:srgbClr val="240AE4"/>
                </a:solidFill>
                <a:latin typeface="Times New Roman"/>
                <a:cs typeface="Times New Roman"/>
              </a:rPr>
              <a:t>Г</a:t>
            </a:r>
            <a:r>
              <a:rPr sz="2800" b="1" dirty="0">
                <a:solidFill>
                  <a:srgbClr val="240AE4"/>
                </a:solidFill>
                <a:latin typeface="Times New Roman"/>
                <a:cs typeface="Times New Roman"/>
              </a:rPr>
              <a:t>о</a:t>
            </a:r>
            <a:r>
              <a:rPr sz="2800" b="1" spc="-50" dirty="0">
                <a:solidFill>
                  <a:srgbClr val="240AE4"/>
                </a:solidFill>
                <a:latin typeface="Times New Roman"/>
                <a:cs typeface="Times New Roman"/>
              </a:rPr>
              <a:t>с</a:t>
            </a:r>
            <a:r>
              <a:rPr sz="2800" b="1" spc="-180" dirty="0">
                <a:solidFill>
                  <a:srgbClr val="240AE4"/>
                </a:solidFill>
                <a:latin typeface="Times New Roman"/>
                <a:cs typeface="Times New Roman"/>
              </a:rPr>
              <a:t>у</a:t>
            </a:r>
            <a:r>
              <a:rPr sz="28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д</a:t>
            </a:r>
            <a:r>
              <a:rPr sz="2800" b="1" dirty="0">
                <a:solidFill>
                  <a:srgbClr val="240AE4"/>
                </a:solidFill>
                <a:latin typeface="Times New Roman"/>
                <a:cs typeface="Times New Roman"/>
              </a:rPr>
              <a:t>ар</a:t>
            </a:r>
            <a:r>
              <a:rPr sz="2800" b="1" spc="-15" dirty="0">
                <a:solidFill>
                  <a:srgbClr val="240AE4"/>
                </a:solidFill>
                <a:latin typeface="Times New Roman"/>
                <a:cs typeface="Times New Roman"/>
              </a:rPr>
              <a:t>ст</a:t>
            </a:r>
            <a:r>
              <a:rPr sz="28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в</a:t>
            </a:r>
            <a:r>
              <a:rPr sz="2800" b="1" spc="-15" dirty="0">
                <a:solidFill>
                  <a:srgbClr val="240AE4"/>
                </a:solidFill>
                <a:latin typeface="Times New Roman"/>
                <a:cs typeface="Times New Roman"/>
              </a:rPr>
              <a:t>е</a:t>
            </a:r>
            <a:r>
              <a:rPr sz="2800" b="1" spc="-10" dirty="0">
                <a:solidFill>
                  <a:srgbClr val="240AE4"/>
                </a:solidFill>
                <a:latin typeface="Times New Roman"/>
                <a:cs typeface="Times New Roman"/>
              </a:rPr>
              <a:t>нн</a:t>
            </a:r>
            <a:r>
              <a:rPr sz="28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ый  </a:t>
            </a:r>
            <a:r>
              <a:rPr sz="2800" b="1" spc="-15" dirty="0">
                <a:solidFill>
                  <a:srgbClr val="240AE4"/>
                </a:solidFill>
                <a:latin typeface="Times New Roman"/>
                <a:cs typeface="Times New Roman"/>
              </a:rPr>
              <a:t>выпускной  </a:t>
            </a:r>
            <a:r>
              <a:rPr sz="2800" b="1" spc="-10" dirty="0">
                <a:solidFill>
                  <a:srgbClr val="240AE4"/>
                </a:solidFill>
                <a:latin typeface="Times New Roman"/>
                <a:cs typeface="Times New Roman"/>
              </a:rPr>
              <a:t>экзамен </a:t>
            </a:r>
            <a:r>
              <a:rPr sz="28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-</a:t>
            </a:r>
            <a:r>
              <a:rPr sz="2800" b="1" spc="-25" dirty="0">
                <a:solidFill>
                  <a:srgbClr val="240AE4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240AE4"/>
                </a:solidFill>
                <a:latin typeface="Times New Roman"/>
                <a:cs typeface="Times New Roman"/>
              </a:rPr>
              <a:t>ГВЭ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03729" y="641546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1" y="2381"/>
            <a:ext cx="9141618" cy="6855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0280" y="27622"/>
            <a:ext cx="5796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Порядок </a:t>
            </a:r>
            <a:r>
              <a:rPr sz="3600" spc="-25" dirty="0">
                <a:solidFill>
                  <a:srgbClr val="FF0000"/>
                </a:solidFill>
              </a:rPr>
              <a:t>проведения</a:t>
            </a:r>
            <a:r>
              <a:rPr sz="3600" spc="-6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ГИА-9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711993" y="669925"/>
            <a:ext cx="7796206" cy="58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2109" y="555574"/>
            <a:ext cx="2700299" cy="141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2109" y="1188707"/>
            <a:ext cx="2700299" cy="301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8032" y="694626"/>
            <a:ext cx="7704091" cy="492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5650" y="692150"/>
            <a:ext cx="7704455" cy="492125"/>
          </a:xfrm>
          <a:prstGeom prst="rect">
            <a:avLst/>
          </a:prstGeom>
          <a:ln w="9905">
            <a:solidFill>
              <a:srgbClr val="4A7E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10"/>
              </a:lnSpc>
            </a:pPr>
            <a:r>
              <a:rPr sz="3200" b="1" spc="-70" dirty="0" smtClean="0">
                <a:solidFill>
                  <a:srgbClr val="333399"/>
                </a:solidFill>
                <a:latin typeface="Georgia"/>
                <a:cs typeface="Georgia"/>
              </a:rPr>
              <a:t>201</a:t>
            </a:r>
            <a:r>
              <a:rPr lang="ru-RU" sz="3200" b="1" spc="-70" dirty="0" smtClean="0">
                <a:solidFill>
                  <a:srgbClr val="333399"/>
                </a:solidFill>
                <a:latin typeface="Georgia"/>
                <a:cs typeface="Georgia"/>
              </a:rPr>
              <a:t>9</a:t>
            </a:r>
            <a:r>
              <a:rPr sz="3200" b="1" spc="-70" dirty="0" smtClean="0">
                <a:solidFill>
                  <a:srgbClr val="333399"/>
                </a:solidFill>
                <a:latin typeface="Georgia"/>
                <a:cs typeface="Georgia"/>
              </a:rPr>
              <a:t>/20</a:t>
            </a:r>
            <a:r>
              <a:rPr lang="ru-RU" sz="3200" b="1" spc="-70" dirty="0" smtClean="0">
                <a:solidFill>
                  <a:srgbClr val="333399"/>
                </a:solidFill>
                <a:latin typeface="Georgia"/>
                <a:cs typeface="Georgia"/>
              </a:rPr>
              <a:t>20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93898" y="1339710"/>
            <a:ext cx="2838450" cy="461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1993" y="1816087"/>
            <a:ext cx="7796206" cy="493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6659" y="1611223"/>
            <a:ext cx="6391262" cy="231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6659" y="2245995"/>
            <a:ext cx="6391262" cy="4063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8032" y="1840712"/>
            <a:ext cx="7704091" cy="4015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5650" y="1838325"/>
            <a:ext cx="7704455" cy="403225"/>
          </a:xfrm>
          <a:custGeom>
            <a:avLst/>
            <a:gdLst/>
            <a:ahLst/>
            <a:cxnLst/>
            <a:rect l="l" t="t" r="r" b="b"/>
            <a:pathLst>
              <a:path w="7704455" h="403225">
                <a:moveTo>
                  <a:pt x="0" y="0"/>
                </a:moveTo>
                <a:lnTo>
                  <a:pt x="7704137" y="0"/>
                </a:lnTo>
                <a:lnTo>
                  <a:pt x="7704137" y="402844"/>
                </a:lnTo>
                <a:lnTo>
                  <a:pt x="0" y="402844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5250" y="3460750"/>
            <a:ext cx="6532880" cy="1912620"/>
          </a:xfrm>
          <a:custGeom>
            <a:avLst/>
            <a:gdLst/>
            <a:ahLst/>
            <a:cxnLst/>
            <a:rect l="l" t="t" r="r" b="b"/>
            <a:pathLst>
              <a:path w="6532880" h="1912620">
                <a:moveTo>
                  <a:pt x="0" y="0"/>
                </a:moveTo>
                <a:lnTo>
                  <a:pt x="6532626" y="0"/>
                </a:lnTo>
                <a:lnTo>
                  <a:pt x="6532626" y="1912620"/>
                </a:lnTo>
                <a:lnTo>
                  <a:pt x="0" y="1912620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5250" y="2884487"/>
            <a:ext cx="6532880" cy="417830"/>
          </a:xfrm>
          <a:custGeom>
            <a:avLst/>
            <a:gdLst/>
            <a:ahLst/>
            <a:cxnLst/>
            <a:rect l="l" t="t" r="r" b="b"/>
            <a:pathLst>
              <a:path w="6532880" h="417829">
                <a:moveTo>
                  <a:pt x="0" y="0"/>
                </a:moveTo>
                <a:lnTo>
                  <a:pt x="6532308" y="0"/>
                </a:lnTo>
                <a:lnTo>
                  <a:pt x="6532308" y="417258"/>
                </a:lnTo>
                <a:lnTo>
                  <a:pt x="0" y="417258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4800" y="1730375"/>
            <a:ext cx="8610600" cy="334835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39165" marR="1450975" algn="ctr">
              <a:lnSpc>
                <a:spcPct val="99800"/>
              </a:lnSpc>
              <a:spcBef>
                <a:spcPts val="110"/>
              </a:spcBef>
            </a:pPr>
            <a:r>
              <a:rPr sz="3200" b="1" i="1" spc="190" dirty="0">
                <a:solidFill>
                  <a:srgbClr val="FF0000"/>
                </a:solidFill>
                <a:latin typeface="Times New Roman"/>
                <a:cs typeface="Times New Roman"/>
              </a:rPr>
              <a:t>Обязательные</a:t>
            </a:r>
            <a:r>
              <a:rPr sz="3200" b="1" i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spc="180" dirty="0">
                <a:solidFill>
                  <a:srgbClr val="FF0000"/>
                </a:solidFill>
                <a:latin typeface="Times New Roman"/>
                <a:cs typeface="Times New Roman"/>
              </a:rPr>
              <a:t>предметы:  </a:t>
            </a:r>
            <a:endParaRPr lang="ru-RU" sz="3200" b="1" i="1" spc="18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939165" marR="1450975" algn="ctr">
              <a:lnSpc>
                <a:spcPct val="99800"/>
              </a:lnSpc>
              <a:spcBef>
                <a:spcPts val="110"/>
              </a:spcBef>
            </a:pPr>
            <a:r>
              <a:rPr sz="3200" b="1" i="1" spc="114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русский</a:t>
            </a:r>
            <a:r>
              <a:rPr sz="3200" b="1" i="1" spc="114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spc="275" dirty="0" err="1">
                <a:solidFill>
                  <a:srgbClr val="333399"/>
                </a:solidFill>
                <a:latin typeface="Times New Roman"/>
                <a:cs typeface="Times New Roman"/>
              </a:rPr>
              <a:t>язык</a:t>
            </a:r>
            <a:r>
              <a:rPr sz="3200" b="1" i="1" spc="2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spc="90" dirty="0" smtClean="0">
                <a:solidFill>
                  <a:srgbClr val="333399"/>
                </a:solidFill>
                <a:latin typeface="Times New Roman"/>
                <a:cs typeface="Times New Roman"/>
              </a:rPr>
              <a:t>и </a:t>
            </a:r>
            <a:endParaRPr lang="ru-RU" sz="3200" b="1" i="1" spc="90" dirty="0" smtClean="0">
              <a:solidFill>
                <a:srgbClr val="333399"/>
              </a:solidFill>
              <a:latin typeface="Times New Roman"/>
              <a:cs typeface="Times New Roman"/>
            </a:endParaRPr>
          </a:p>
          <a:p>
            <a:pPr marL="939165" marR="1450975" algn="ctr">
              <a:lnSpc>
                <a:spcPct val="99800"/>
              </a:lnSpc>
              <a:spcBef>
                <a:spcPts val="110"/>
              </a:spcBef>
            </a:pPr>
            <a:r>
              <a:rPr sz="3200" b="1" i="1" spc="245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математика</a:t>
            </a:r>
            <a:endParaRPr sz="3200" dirty="0">
              <a:latin typeface="Times New Roman"/>
              <a:cs typeface="Times New Roman"/>
            </a:endParaRPr>
          </a:p>
          <a:p>
            <a:pPr marL="1365885">
              <a:lnSpc>
                <a:spcPct val="100000"/>
              </a:lnSpc>
              <a:spcBef>
                <a:spcPts val="300"/>
              </a:spcBef>
            </a:pPr>
            <a:endParaRPr lang="ru-RU" sz="1000" b="1" i="1" spc="23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3200" b="1" i="1" spc="235" dirty="0" smtClean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3200" b="1" i="1" spc="-1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i="1" spc="220" dirty="0">
                <a:solidFill>
                  <a:srgbClr val="C00000"/>
                </a:solidFill>
                <a:latin typeface="Times New Roman"/>
                <a:cs typeface="Times New Roman"/>
              </a:rPr>
              <a:t>предмета</a:t>
            </a:r>
            <a:r>
              <a:rPr sz="3200" b="1" i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i="1" spc="105" dirty="0" err="1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sz="3200" b="1" i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i="1" spc="21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выбору</a:t>
            </a:r>
            <a:endParaRPr lang="ru-RU" sz="3200" b="1" i="1" spc="21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079500" marR="1421130" algn="ctr">
              <a:lnSpc>
                <a:spcPct val="100000"/>
              </a:lnSpc>
              <a:spcBef>
                <a:spcPts val="20"/>
              </a:spcBef>
            </a:pPr>
            <a:r>
              <a:rPr sz="2400" spc="90" dirty="0" smtClean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spc="90" dirty="0">
                <a:solidFill>
                  <a:srgbClr val="333399"/>
                </a:solidFill>
                <a:latin typeface="Times New Roman"/>
                <a:cs typeface="Times New Roman"/>
              </a:rPr>
              <a:t>физика, </a:t>
            </a:r>
            <a:r>
              <a:rPr sz="2400" spc="60" dirty="0">
                <a:solidFill>
                  <a:srgbClr val="333399"/>
                </a:solidFill>
                <a:latin typeface="Times New Roman"/>
                <a:cs typeface="Times New Roman"/>
              </a:rPr>
              <a:t>химия, </a:t>
            </a:r>
            <a:r>
              <a:rPr sz="2400" spc="80" dirty="0">
                <a:solidFill>
                  <a:srgbClr val="333399"/>
                </a:solidFill>
                <a:latin typeface="Times New Roman"/>
                <a:cs typeface="Times New Roman"/>
              </a:rPr>
              <a:t>биология, </a:t>
            </a:r>
            <a:r>
              <a:rPr sz="2400" spc="80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история</a:t>
            </a:r>
            <a:r>
              <a:rPr sz="2400" spc="80" dirty="0" smtClean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r>
              <a:rPr lang="ru-RU" sz="2400" spc="80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lang="ru-RU" sz="2400" spc="85" dirty="0" smtClean="0">
                <a:solidFill>
                  <a:srgbClr val="333399"/>
                </a:solidFill>
                <a:latin typeface="Times New Roman"/>
                <a:cs typeface="Times New Roman"/>
              </a:rPr>
              <a:t>обществознание, </a:t>
            </a:r>
            <a:r>
              <a:rPr sz="2400" spc="80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география</a:t>
            </a:r>
            <a:r>
              <a:rPr sz="2400" spc="80" dirty="0" smtClean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2400" spc="114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информатика</a:t>
            </a:r>
            <a:r>
              <a:rPr sz="2400" spc="-135" dirty="0" smtClean="0">
                <a:solidFill>
                  <a:srgbClr val="333399"/>
                </a:solidFill>
                <a:latin typeface="Times New Roman"/>
                <a:cs typeface="Times New Roman"/>
              </a:rPr>
              <a:t>,  </a:t>
            </a:r>
            <a:r>
              <a:rPr sz="2400" spc="114" dirty="0" err="1">
                <a:solidFill>
                  <a:srgbClr val="333399"/>
                </a:solidFill>
                <a:latin typeface="Times New Roman"/>
                <a:cs typeface="Times New Roman"/>
              </a:rPr>
              <a:t>иностранные</a:t>
            </a:r>
            <a:r>
              <a:rPr sz="2400" spc="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spc="105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языки</a:t>
            </a:r>
            <a:r>
              <a:rPr sz="2400" spc="105" dirty="0" smtClean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r>
              <a:rPr lang="ru-RU" sz="2400" spc="-290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spc="120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литература</a:t>
            </a:r>
            <a:r>
              <a:rPr sz="2400" spc="120" dirty="0" smtClean="0">
                <a:solidFill>
                  <a:srgbClr val="333399"/>
                </a:solidFill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1663</Words>
  <Application>Microsoft Office PowerPoint</Application>
  <PresentationFormat>Экран (4:3)</PresentationFormat>
  <Paragraphs>227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Слайд 1</vt:lpstr>
      <vt:lpstr>Нормативная база</vt:lpstr>
      <vt:lpstr>Слайд 3</vt:lpstr>
      <vt:lpstr>Слайд 4</vt:lpstr>
      <vt:lpstr>Слайд 5</vt:lpstr>
      <vt:lpstr>Слайд 6</vt:lpstr>
      <vt:lpstr>Слайд 7</vt:lpstr>
      <vt:lpstr>Слайд 8</vt:lpstr>
      <vt:lpstr>Порядок проведения ГИА-9</vt:lpstr>
      <vt:lpstr>Слайд 10</vt:lpstr>
      <vt:lpstr>Слайд 11</vt:lpstr>
      <vt:lpstr>Время начала экзаменов в 10.00 часов  </vt:lpstr>
      <vt:lpstr>Порядок проведения государственной итоговой  аттестации по образовательным программам  основного общего образования</vt:lpstr>
      <vt:lpstr>Слайд 14</vt:lpstr>
      <vt:lpstr>Порядок проведения государственной  итоговой аттестации по образовательным  программам основного общего образования</vt:lpstr>
      <vt:lpstr>Порядок проведения государственной  итоговой аттестации по образовательным  программам основного общего образования</vt:lpstr>
      <vt:lpstr>Утверждение, изменение и (или) аннулирование  результатов государственной итоговой аттестации</vt:lpstr>
      <vt:lpstr>Интерпретация результатов выполнения  экзаменационных работ для проведения в  2019 году основного государственного экзамена  (ОГЭ)</vt:lpstr>
      <vt:lpstr>ШКАЛА ОГЭ 2019 год</vt:lpstr>
      <vt:lpstr>ШКАЛА ОГЭ 2019 год</vt:lpstr>
      <vt:lpstr>ШКАЛА ОГЭ 2019 год</vt:lpstr>
      <vt:lpstr>ШКАЛА ОГЭ 2019 год</vt:lpstr>
      <vt:lpstr>ШКАЛА ОГЭ 2019 год</vt:lpstr>
      <vt:lpstr>Слайд 24</vt:lpstr>
      <vt:lpstr>Слайд 25</vt:lpstr>
      <vt:lpstr>Слайд 26</vt:lpstr>
      <vt:lpstr>Утверждение, изменение и (или) аннулирование  результатов государственной итоговой аттестации</vt:lpstr>
      <vt:lpstr>Прием и рассмотрение апелляций</vt:lpstr>
      <vt:lpstr>Слайд 29</vt:lpstr>
      <vt:lpstr>Утверждение, изменение и (или) аннулирование  результатов государственной итоговой аттестации</vt:lpstr>
      <vt:lpstr>Слайд 31</vt:lpstr>
      <vt:lpstr>Приказ Министерства образования и науки  Российской Федерации от 14 февраля 2014 г. №115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Teacher</cp:lastModifiedBy>
  <cp:revision>27</cp:revision>
  <dcterms:created xsi:type="dcterms:W3CDTF">2018-10-23T06:42:17Z</dcterms:created>
  <dcterms:modified xsi:type="dcterms:W3CDTF">2019-09-25T07:59:38Z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2018-09-24T00:00:00Z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2018-10-23T00:00:00Z</vt:filetime>
  </property>
</Properties>
</file>